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1"/>
    <p:sldId id="257" r:id="rId42"/>
    <p:sldId id="258" r:id="rId43"/>
    <p:sldId id="259" r:id="rId44"/>
    <p:sldId id="260" r:id="rId45"/>
    <p:sldId id="261" r:id="rId46"/>
    <p:sldId id="262" r:id="rId47"/>
    <p:sldId id="263" r:id="rId48"/>
    <p:sldId id="264" r:id="rId49"/>
    <p:sldId id="265" r:id="rId50"/>
    <p:sldId id="266" r:id="rId51"/>
    <p:sldId id="267" r:id="rId52"/>
    <p:sldId id="268" r:id="rId53"/>
    <p:sldId id="269" r:id="rId5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ernoru" charset="1" panose="00000A00000000000000"/>
      <p:regular r:id="rId10"/>
    </p:embeddedFont>
    <p:embeddedFont>
      <p:font typeface="Poppins" charset="1" panose="00000500000000000000"/>
      <p:regular r:id="rId11"/>
    </p:embeddedFont>
    <p:embeddedFont>
      <p:font typeface="Poppins Bold" charset="1" panose="00000800000000000000"/>
      <p:regular r:id="rId12"/>
    </p:embeddedFont>
    <p:embeddedFont>
      <p:font typeface="Poppins Italics" charset="1" panose="00000500000000000000"/>
      <p:regular r:id="rId13"/>
    </p:embeddedFont>
    <p:embeddedFont>
      <p:font typeface="Poppins Bold Italics" charset="1" panose="00000800000000000000"/>
      <p:regular r:id="rId14"/>
    </p:embeddedFont>
    <p:embeddedFont>
      <p:font typeface="Poppins Thin" charset="1" panose="00000300000000000000"/>
      <p:regular r:id="rId15"/>
    </p:embeddedFont>
    <p:embeddedFont>
      <p:font typeface="Poppins Thin Italics" charset="1" panose="00000300000000000000"/>
      <p:regular r:id="rId16"/>
    </p:embeddedFont>
    <p:embeddedFont>
      <p:font typeface="Poppins Extra-Light" charset="1" panose="00000300000000000000"/>
      <p:regular r:id="rId17"/>
    </p:embeddedFont>
    <p:embeddedFont>
      <p:font typeface="Poppins Extra-Light Italics" charset="1" panose="00000300000000000000"/>
      <p:regular r:id="rId18"/>
    </p:embeddedFont>
    <p:embeddedFont>
      <p:font typeface="Poppins Light" charset="1" panose="00000400000000000000"/>
      <p:regular r:id="rId19"/>
    </p:embeddedFont>
    <p:embeddedFont>
      <p:font typeface="Poppins Light Italics" charset="1" panose="00000400000000000000"/>
      <p:regular r:id="rId20"/>
    </p:embeddedFont>
    <p:embeddedFont>
      <p:font typeface="Poppins Medium" charset="1" panose="00000600000000000000"/>
      <p:regular r:id="rId21"/>
    </p:embeddedFont>
    <p:embeddedFont>
      <p:font typeface="Poppins Medium Italics" charset="1" panose="00000600000000000000"/>
      <p:regular r:id="rId22"/>
    </p:embeddedFont>
    <p:embeddedFont>
      <p:font typeface="Poppins Semi-Bold" charset="1" panose="00000700000000000000"/>
      <p:regular r:id="rId23"/>
    </p:embeddedFont>
    <p:embeddedFont>
      <p:font typeface="Poppins Semi-Bold Italics" charset="1" panose="00000700000000000000"/>
      <p:regular r:id="rId24"/>
    </p:embeddedFont>
    <p:embeddedFont>
      <p:font typeface="Poppins Ultra-Bold" charset="1" panose="00000900000000000000"/>
      <p:regular r:id="rId25"/>
    </p:embeddedFont>
    <p:embeddedFont>
      <p:font typeface="Poppins Ultra-Bold Italics" charset="1" panose="00000900000000000000"/>
      <p:regular r:id="rId26"/>
    </p:embeddedFont>
    <p:embeddedFont>
      <p:font typeface="Poppins Heavy" charset="1" panose="00000A00000000000000"/>
      <p:regular r:id="rId27"/>
    </p:embeddedFont>
    <p:embeddedFont>
      <p:font typeface="Poppins Heavy Italics" charset="1" panose="00000A00000000000000"/>
      <p:regular r:id="rId28"/>
    </p:embeddedFont>
    <p:embeddedFont>
      <p:font typeface="Open Sauce" charset="1" panose="00000500000000000000"/>
      <p:regular r:id="rId29"/>
    </p:embeddedFont>
    <p:embeddedFont>
      <p:font typeface="Open Sauce Bold" charset="1" panose="00000800000000000000"/>
      <p:regular r:id="rId30"/>
    </p:embeddedFont>
    <p:embeddedFont>
      <p:font typeface="Open Sauce Italics" charset="1" panose="00000500000000000000"/>
      <p:regular r:id="rId31"/>
    </p:embeddedFont>
    <p:embeddedFont>
      <p:font typeface="Open Sauce Bold Italics" charset="1" panose="00000800000000000000"/>
      <p:regular r:id="rId32"/>
    </p:embeddedFont>
    <p:embeddedFont>
      <p:font typeface="Open Sauce Light" charset="1" panose="00000400000000000000"/>
      <p:regular r:id="rId33"/>
    </p:embeddedFont>
    <p:embeddedFont>
      <p:font typeface="Open Sauce Light Italics" charset="1" panose="00000400000000000000"/>
      <p:regular r:id="rId34"/>
    </p:embeddedFont>
    <p:embeddedFont>
      <p:font typeface="Open Sauce Medium" charset="1" panose="00000600000000000000"/>
      <p:regular r:id="rId35"/>
    </p:embeddedFont>
    <p:embeddedFont>
      <p:font typeface="Open Sauce Medium Italics" charset="1" panose="00000600000000000000"/>
      <p:regular r:id="rId36"/>
    </p:embeddedFont>
    <p:embeddedFont>
      <p:font typeface="Open Sauce Semi-Bold" charset="1" panose="00000700000000000000"/>
      <p:regular r:id="rId37"/>
    </p:embeddedFont>
    <p:embeddedFont>
      <p:font typeface="Open Sauce Semi-Bold Italics" charset="1" panose="00000700000000000000"/>
      <p:regular r:id="rId38"/>
    </p:embeddedFont>
    <p:embeddedFont>
      <p:font typeface="Open Sauce Heavy" charset="1" panose="00000A00000000000000"/>
      <p:regular r:id="rId39"/>
    </p:embeddedFont>
    <p:embeddedFont>
      <p:font typeface="Open Sauce Heavy Italics" charset="1" panose="00000A0000000000000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slides/slide1.xml" Type="http://schemas.openxmlformats.org/officeDocument/2006/relationships/slide"/><Relationship Id="rId42" Target="slides/slide2.xml" Type="http://schemas.openxmlformats.org/officeDocument/2006/relationships/slide"/><Relationship Id="rId43" Target="slides/slide3.xml" Type="http://schemas.openxmlformats.org/officeDocument/2006/relationships/slide"/><Relationship Id="rId44" Target="slides/slide4.xml" Type="http://schemas.openxmlformats.org/officeDocument/2006/relationships/slide"/><Relationship Id="rId45" Target="slides/slide5.xml" Type="http://schemas.openxmlformats.org/officeDocument/2006/relationships/slide"/><Relationship Id="rId46" Target="slides/slide6.xml" Type="http://schemas.openxmlformats.org/officeDocument/2006/relationships/slide"/><Relationship Id="rId47" Target="slides/slide7.xml" Type="http://schemas.openxmlformats.org/officeDocument/2006/relationships/slide"/><Relationship Id="rId48" Target="slides/slide8.xml" Type="http://schemas.openxmlformats.org/officeDocument/2006/relationships/slide"/><Relationship Id="rId49" Target="slides/slide9.xml" Type="http://schemas.openxmlformats.org/officeDocument/2006/relationships/slide"/><Relationship Id="rId5" Target="tableStyles.xml" Type="http://schemas.openxmlformats.org/officeDocument/2006/relationships/tableStyles"/><Relationship Id="rId50" Target="slides/slide10.xml" Type="http://schemas.openxmlformats.org/officeDocument/2006/relationships/slide"/><Relationship Id="rId51" Target="slides/slide11.xml" Type="http://schemas.openxmlformats.org/officeDocument/2006/relationships/slide"/><Relationship Id="rId52" Target="slides/slide12.xml" Type="http://schemas.openxmlformats.org/officeDocument/2006/relationships/slide"/><Relationship Id="rId53" Target="slides/slide13.xml" Type="http://schemas.openxmlformats.org/officeDocument/2006/relationships/slide"/><Relationship Id="rId54" Target="slides/slide14.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jpeg>
</file>

<file path=ppt/media/image4.png>
</file>

<file path=ppt/media/image5.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1312309" y="2796648"/>
            <a:ext cx="15663381" cy="2053379"/>
          </a:xfrm>
          <a:prstGeom prst="rect">
            <a:avLst/>
          </a:prstGeom>
        </p:spPr>
        <p:txBody>
          <a:bodyPr anchor="t" rtlCol="false" tIns="0" lIns="0" bIns="0" rIns="0">
            <a:spAutoFit/>
          </a:bodyPr>
          <a:lstStyle/>
          <a:p>
            <a:pPr algn="ctr">
              <a:lnSpc>
                <a:spcPts val="14857"/>
              </a:lnSpc>
            </a:pPr>
            <a:r>
              <a:rPr lang="en-US" sz="13507">
                <a:solidFill>
                  <a:srgbClr val="000000"/>
                </a:solidFill>
                <a:latin typeface="Poppins Bold"/>
              </a:rPr>
              <a:t>CROP PREDICTION</a:t>
            </a:r>
          </a:p>
        </p:txBody>
      </p:sp>
      <p:sp>
        <p:nvSpPr>
          <p:cNvPr name="TextBox 4" id="4"/>
          <p:cNvSpPr txBox="true"/>
          <p:nvPr/>
        </p:nvSpPr>
        <p:spPr>
          <a:xfrm rot="0">
            <a:off x="2520060" y="5512061"/>
            <a:ext cx="12993354" cy="944801"/>
          </a:xfrm>
          <a:prstGeom prst="rect">
            <a:avLst/>
          </a:prstGeom>
        </p:spPr>
        <p:txBody>
          <a:bodyPr anchor="t" rtlCol="false" tIns="0" lIns="0" bIns="0" rIns="0">
            <a:spAutoFit/>
          </a:bodyPr>
          <a:lstStyle/>
          <a:p>
            <a:pPr algn="ctr">
              <a:lnSpc>
                <a:spcPts val="7774"/>
              </a:lnSpc>
              <a:spcBef>
                <a:spcPct val="0"/>
              </a:spcBef>
            </a:pPr>
            <a:r>
              <a:rPr lang="en-US" sz="5553" spc="1127">
                <a:solidFill>
                  <a:srgbClr val="000000"/>
                </a:solidFill>
                <a:latin typeface="Open Sauce Bold"/>
              </a:rPr>
              <a:t>Using Machine Learning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0" y="3190491"/>
            <a:ext cx="8630078" cy="3987677"/>
            <a:chOff x="0" y="0"/>
            <a:chExt cx="2272942" cy="1050252"/>
          </a:xfrm>
        </p:grpSpPr>
        <p:sp>
          <p:nvSpPr>
            <p:cNvPr name="Freeform 4" id="4"/>
            <p:cNvSpPr/>
            <p:nvPr/>
          </p:nvSpPr>
          <p:spPr>
            <a:xfrm flipH="false" flipV="false" rot="0">
              <a:off x="0" y="0"/>
              <a:ext cx="2272942" cy="1050252"/>
            </a:xfrm>
            <a:custGeom>
              <a:avLst/>
              <a:gdLst/>
              <a:ahLst/>
              <a:cxnLst/>
              <a:rect r="r" b="b" t="t" l="l"/>
              <a:pathLst>
                <a:path h="1050252" w="2272942">
                  <a:moveTo>
                    <a:pt x="0" y="0"/>
                  </a:moveTo>
                  <a:lnTo>
                    <a:pt x="2272942" y="0"/>
                  </a:lnTo>
                  <a:lnTo>
                    <a:pt x="2272942" y="1050252"/>
                  </a:lnTo>
                  <a:lnTo>
                    <a:pt x="0" y="1050252"/>
                  </a:lnTo>
                  <a:close/>
                </a:path>
              </a:pathLst>
            </a:custGeom>
            <a:solidFill>
              <a:srgbClr val="FEFFEF"/>
            </a:solidFill>
          </p:spPr>
        </p:sp>
        <p:sp>
          <p:nvSpPr>
            <p:cNvPr name="TextBox 5" id="5"/>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9657922" y="4740854"/>
            <a:ext cx="8630078" cy="5546146"/>
            <a:chOff x="0" y="0"/>
            <a:chExt cx="2272942" cy="1460713"/>
          </a:xfrm>
        </p:grpSpPr>
        <p:sp>
          <p:nvSpPr>
            <p:cNvPr name="Freeform 7" id="7"/>
            <p:cNvSpPr/>
            <p:nvPr/>
          </p:nvSpPr>
          <p:spPr>
            <a:xfrm flipH="false" flipV="false" rot="0">
              <a:off x="0" y="0"/>
              <a:ext cx="2272942" cy="1460713"/>
            </a:xfrm>
            <a:custGeom>
              <a:avLst/>
              <a:gdLst/>
              <a:ahLst/>
              <a:cxnLst/>
              <a:rect r="r" b="b" t="t" l="l"/>
              <a:pathLst>
                <a:path h="1460713" w="2272942">
                  <a:moveTo>
                    <a:pt x="0" y="0"/>
                  </a:moveTo>
                  <a:lnTo>
                    <a:pt x="2272942" y="0"/>
                  </a:lnTo>
                  <a:lnTo>
                    <a:pt x="2272942" y="1460713"/>
                  </a:lnTo>
                  <a:lnTo>
                    <a:pt x="0" y="1460713"/>
                  </a:lnTo>
                  <a:close/>
                </a:path>
              </a:pathLst>
            </a:custGeom>
            <a:solidFill>
              <a:srgbClr val="F6FEB4"/>
            </a:solidFill>
          </p:spPr>
        </p:sp>
        <p:sp>
          <p:nvSpPr>
            <p:cNvPr name="TextBox 8" id="8"/>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27263" y="3964748"/>
            <a:ext cx="8630078" cy="3030701"/>
          </a:xfrm>
          <a:prstGeom prst="rect">
            <a:avLst/>
          </a:prstGeom>
        </p:spPr>
        <p:txBody>
          <a:bodyPr anchor="t" rtlCol="false" tIns="0" lIns="0" bIns="0" rIns="0">
            <a:spAutoFit/>
          </a:bodyPr>
          <a:lstStyle/>
          <a:p>
            <a:pPr>
              <a:lnSpc>
                <a:spcPts val="3053"/>
              </a:lnSpc>
              <a:spcBef>
                <a:spcPct val="0"/>
              </a:spcBef>
            </a:pPr>
          </a:p>
          <a:p>
            <a:pPr marL="470891" indent="-235445" lvl="1">
              <a:lnSpc>
                <a:spcPts val="3053"/>
              </a:lnSpc>
              <a:buFont typeface="Arial"/>
              <a:buChar char="•"/>
            </a:pPr>
            <a:r>
              <a:rPr lang="en-US" sz="2181">
                <a:solidFill>
                  <a:srgbClr val="000000"/>
                </a:solidFill>
                <a:latin typeface="Open Sauce Bold"/>
              </a:rPr>
              <a:t>Random Forest Classifier:</a:t>
            </a:r>
            <a:r>
              <a:rPr lang="en-US" sz="2181">
                <a:solidFill>
                  <a:srgbClr val="000000"/>
                </a:solidFill>
                <a:latin typeface="Open Sauce"/>
              </a:rPr>
              <a:t> We chose Random Forest for its ability to handle both classification and regression tasks effectively, making it suitable for crop classification.</a:t>
            </a:r>
          </a:p>
          <a:p>
            <a:pPr marL="470891" indent="-235445" lvl="1">
              <a:lnSpc>
                <a:spcPts val="3053"/>
              </a:lnSpc>
              <a:buFont typeface="Arial"/>
              <a:buChar char="•"/>
            </a:pPr>
            <a:r>
              <a:rPr lang="en-US" sz="2181">
                <a:solidFill>
                  <a:srgbClr val="000000"/>
                </a:solidFill>
                <a:latin typeface="Open Sauce Bold"/>
              </a:rPr>
              <a:t>Decision Tree:</a:t>
            </a:r>
            <a:r>
              <a:rPr lang="en-US" sz="2181">
                <a:solidFill>
                  <a:srgbClr val="000000"/>
                </a:solidFill>
                <a:latin typeface="Open Sauce"/>
              </a:rPr>
              <a:t> We selected them to gain insights into feature importance and because they can handle both categorical and numerical data.</a:t>
            </a:r>
          </a:p>
          <a:p>
            <a:pPr>
              <a:lnSpc>
                <a:spcPts val="3053"/>
              </a:lnSpc>
              <a:spcBef>
                <a:spcPct val="0"/>
              </a:spcBef>
            </a:pPr>
          </a:p>
        </p:txBody>
      </p:sp>
      <p:sp>
        <p:nvSpPr>
          <p:cNvPr name="TextBox 10" id="10"/>
          <p:cNvSpPr txBox="true"/>
          <p:nvPr/>
        </p:nvSpPr>
        <p:spPr>
          <a:xfrm rot="0">
            <a:off x="316741" y="765119"/>
            <a:ext cx="14118463" cy="1429256"/>
          </a:xfrm>
          <a:prstGeom prst="rect">
            <a:avLst/>
          </a:prstGeom>
        </p:spPr>
        <p:txBody>
          <a:bodyPr anchor="t" rtlCol="false" tIns="0" lIns="0" bIns="0" rIns="0">
            <a:spAutoFit/>
          </a:bodyPr>
          <a:lstStyle/>
          <a:p>
            <a:pPr>
              <a:lnSpc>
                <a:spcPts val="10385"/>
              </a:lnSpc>
            </a:pPr>
            <a:r>
              <a:rPr lang="en-US" sz="9441">
                <a:solidFill>
                  <a:srgbClr val="000000"/>
                </a:solidFill>
                <a:latin typeface="Poppins Ultra-Bold"/>
              </a:rPr>
              <a:t>Algorithm Selection</a:t>
            </a:r>
          </a:p>
        </p:txBody>
      </p:sp>
      <p:sp>
        <p:nvSpPr>
          <p:cNvPr name="TextBox 11" id="11"/>
          <p:cNvSpPr txBox="true"/>
          <p:nvPr/>
        </p:nvSpPr>
        <p:spPr>
          <a:xfrm rot="0">
            <a:off x="10138990" y="6061931"/>
            <a:ext cx="7667942" cy="3487335"/>
          </a:xfrm>
          <a:prstGeom prst="rect">
            <a:avLst/>
          </a:prstGeom>
        </p:spPr>
        <p:txBody>
          <a:bodyPr anchor="t" rtlCol="false" tIns="0" lIns="0" bIns="0" rIns="0">
            <a:spAutoFit/>
          </a:bodyPr>
          <a:lstStyle/>
          <a:p>
            <a:pPr marL="475707" indent="-237853" lvl="1">
              <a:lnSpc>
                <a:spcPts val="3084"/>
              </a:lnSpc>
              <a:buFont typeface="Arial"/>
              <a:buChar char="•"/>
            </a:pPr>
            <a:r>
              <a:rPr lang="en-US" sz="2203">
                <a:solidFill>
                  <a:srgbClr val="000000"/>
                </a:solidFill>
                <a:latin typeface="Open Sauce Bold"/>
              </a:rPr>
              <a:t>Logistic Regression</a:t>
            </a:r>
            <a:r>
              <a:rPr lang="en-US" sz="2203">
                <a:solidFill>
                  <a:srgbClr val="000000"/>
                </a:solidFill>
                <a:latin typeface="Open Sauce"/>
              </a:rPr>
              <a:t>: Logistic Regression is a simple yet powerful classification algorithm. We used it as a baseline model due to its simplicity and interpretability</a:t>
            </a:r>
          </a:p>
          <a:p>
            <a:pPr marL="475707" indent="-237853" lvl="1">
              <a:lnSpc>
                <a:spcPts val="3084"/>
              </a:lnSpc>
              <a:buFont typeface="Arial"/>
              <a:buChar char="•"/>
            </a:pPr>
            <a:r>
              <a:rPr lang="en-US" sz="2203">
                <a:solidFill>
                  <a:srgbClr val="000000"/>
                </a:solidFill>
                <a:latin typeface="Open Sauce Bold"/>
              </a:rPr>
              <a:t>K-Nearest Neighbors (KNN):</a:t>
            </a:r>
            <a:r>
              <a:rPr lang="en-US" sz="2203">
                <a:solidFill>
                  <a:srgbClr val="000000"/>
                </a:solidFill>
                <a:latin typeface="Open Sauce"/>
              </a:rPr>
              <a:t> KNN algorithm chosen for its flexibility in handling classification tasks. It relies on the similarity of data points, making it useful when patterns in the data are not well-defined.</a:t>
            </a:r>
          </a:p>
          <a:p>
            <a:pPr>
              <a:lnSpc>
                <a:spcPts val="3084"/>
              </a:lnSpc>
              <a:spcBef>
                <a:spcPct val="0"/>
              </a:spcBef>
            </a:pPr>
          </a:p>
        </p:txBody>
      </p:sp>
      <p:sp>
        <p:nvSpPr>
          <p:cNvPr name="TextBox 12" id="12"/>
          <p:cNvSpPr txBox="true"/>
          <p:nvPr/>
        </p:nvSpPr>
        <p:spPr>
          <a:xfrm rot="0">
            <a:off x="316741" y="3365752"/>
            <a:ext cx="7280451" cy="637095"/>
          </a:xfrm>
          <a:prstGeom prst="rect">
            <a:avLst/>
          </a:prstGeom>
        </p:spPr>
        <p:txBody>
          <a:bodyPr anchor="t" rtlCol="false" tIns="0" lIns="0" bIns="0" rIns="0">
            <a:spAutoFit/>
          </a:bodyPr>
          <a:lstStyle/>
          <a:p>
            <a:pPr>
              <a:lnSpc>
                <a:spcPts val="2410"/>
              </a:lnSpc>
            </a:pPr>
            <a:r>
              <a:rPr lang="en-US" sz="2191">
                <a:solidFill>
                  <a:srgbClr val="345800"/>
                </a:solidFill>
                <a:latin typeface="Poppins Bold"/>
              </a:rPr>
              <a:t>In our study, we employed a range of machine learning algorithms, including: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79614" y="2977319"/>
            <a:ext cx="18288000" cy="1148985"/>
            <a:chOff x="0" y="0"/>
            <a:chExt cx="4816593" cy="302613"/>
          </a:xfrm>
        </p:grpSpPr>
        <p:sp>
          <p:nvSpPr>
            <p:cNvPr name="Freeform 4" id="4"/>
            <p:cNvSpPr/>
            <p:nvPr/>
          </p:nvSpPr>
          <p:spPr>
            <a:xfrm flipH="false" flipV="false" rot="0">
              <a:off x="0" y="0"/>
              <a:ext cx="4816592" cy="302613"/>
            </a:xfrm>
            <a:custGeom>
              <a:avLst/>
              <a:gdLst/>
              <a:ahLst/>
              <a:cxnLst/>
              <a:rect r="r" b="b" t="t" l="l"/>
              <a:pathLst>
                <a:path h="302613" w="4816592">
                  <a:moveTo>
                    <a:pt x="0" y="0"/>
                  </a:moveTo>
                  <a:lnTo>
                    <a:pt x="4816592" y="0"/>
                  </a:lnTo>
                  <a:lnTo>
                    <a:pt x="4816592" y="302613"/>
                  </a:lnTo>
                  <a:lnTo>
                    <a:pt x="0" y="302613"/>
                  </a:lnTo>
                  <a:close/>
                </a:path>
              </a:pathLst>
            </a:custGeom>
            <a:solidFill>
              <a:srgbClr val="FEFFEF"/>
            </a:solidFill>
          </p:spPr>
        </p:sp>
        <p:sp>
          <p:nvSpPr>
            <p:cNvPr name="TextBox 5" id="5"/>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343880" y="3172837"/>
            <a:ext cx="816961" cy="758753"/>
          </a:xfrm>
          <a:custGeom>
            <a:avLst/>
            <a:gdLst/>
            <a:ahLst/>
            <a:cxnLst/>
            <a:rect r="r" b="b" t="t" l="l"/>
            <a:pathLst>
              <a:path h="758753" w="816961">
                <a:moveTo>
                  <a:pt x="0" y="0"/>
                </a:moveTo>
                <a:lnTo>
                  <a:pt x="816961" y="0"/>
                </a:lnTo>
                <a:lnTo>
                  <a:pt x="816961" y="758753"/>
                </a:lnTo>
                <a:lnTo>
                  <a:pt x="0" y="75875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4908231" y="838506"/>
            <a:ext cx="8471538" cy="1348927"/>
          </a:xfrm>
          <a:prstGeom prst="rect">
            <a:avLst/>
          </a:prstGeom>
        </p:spPr>
        <p:txBody>
          <a:bodyPr anchor="t" rtlCol="false" tIns="0" lIns="0" bIns="0" rIns="0">
            <a:spAutoFit/>
          </a:bodyPr>
          <a:lstStyle/>
          <a:p>
            <a:pPr algn="ctr">
              <a:lnSpc>
                <a:spcPts val="9711"/>
              </a:lnSpc>
            </a:pPr>
            <a:r>
              <a:rPr lang="en-US" sz="8828">
                <a:solidFill>
                  <a:srgbClr val="000000"/>
                </a:solidFill>
                <a:latin typeface="Poppins Ultra-Bold"/>
              </a:rPr>
              <a:t>Advantages</a:t>
            </a:r>
          </a:p>
        </p:txBody>
      </p:sp>
      <p:sp>
        <p:nvSpPr>
          <p:cNvPr name="TextBox 8" id="8"/>
          <p:cNvSpPr txBox="true"/>
          <p:nvPr/>
        </p:nvSpPr>
        <p:spPr>
          <a:xfrm rot="0">
            <a:off x="1885961" y="3298263"/>
            <a:ext cx="14446155" cy="634128"/>
          </a:xfrm>
          <a:prstGeom prst="rect">
            <a:avLst/>
          </a:prstGeom>
        </p:spPr>
        <p:txBody>
          <a:bodyPr anchor="t" rtlCol="false" tIns="0" lIns="0" bIns="0" rIns="0">
            <a:spAutoFit/>
          </a:bodyPr>
          <a:lstStyle/>
          <a:p>
            <a:pPr algn="ctr">
              <a:lnSpc>
                <a:spcPts val="4596"/>
              </a:lnSpc>
            </a:pPr>
            <a:r>
              <a:rPr lang="en-US" sz="4178">
                <a:solidFill>
                  <a:srgbClr val="345800"/>
                </a:solidFill>
                <a:latin typeface="Poppins Ultra-Bold"/>
              </a:rPr>
              <a:t>Advantages of Machine Learning in Crop Prediction</a:t>
            </a:r>
          </a:p>
        </p:txBody>
      </p:sp>
      <p:sp>
        <p:nvSpPr>
          <p:cNvPr name="TextBox 9" id="9"/>
          <p:cNvSpPr txBox="true"/>
          <p:nvPr/>
        </p:nvSpPr>
        <p:spPr>
          <a:xfrm rot="0">
            <a:off x="0" y="4218457"/>
            <a:ext cx="8053389" cy="3665333"/>
          </a:xfrm>
          <a:prstGeom prst="rect">
            <a:avLst/>
          </a:prstGeom>
        </p:spPr>
        <p:txBody>
          <a:bodyPr anchor="t" rtlCol="false" tIns="0" lIns="0" bIns="0" rIns="0">
            <a:spAutoFit/>
          </a:bodyPr>
          <a:lstStyle/>
          <a:p>
            <a:pPr algn="just" marL="501006" indent="-250503" lvl="1">
              <a:lnSpc>
                <a:spcPts val="3248"/>
              </a:lnSpc>
              <a:buFont typeface="Arial"/>
              <a:buChar char="•"/>
            </a:pPr>
            <a:r>
              <a:rPr lang="en-US" sz="2320">
                <a:solidFill>
                  <a:srgbClr val="000000"/>
                </a:solidFill>
                <a:latin typeface="Open Sauce Bold"/>
              </a:rPr>
              <a:t>Accu</a:t>
            </a:r>
            <a:r>
              <a:rPr lang="en-US" sz="2320">
                <a:solidFill>
                  <a:srgbClr val="000000"/>
                </a:solidFill>
                <a:latin typeface="Open Sauce Bold"/>
              </a:rPr>
              <a:t>racy</a:t>
            </a:r>
            <a:r>
              <a:rPr lang="en-US" sz="2320">
                <a:solidFill>
                  <a:srgbClr val="000000"/>
                </a:solidFill>
                <a:latin typeface="Open Sauce"/>
              </a:rPr>
              <a:t>: Improved accuracy in crop yield predictions.</a:t>
            </a:r>
          </a:p>
          <a:p>
            <a:pPr algn="just" marL="501006" indent="-250503" lvl="1">
              <a:lnSpc>
                <a:spcPts val="3248"/>
              </a:lnSpc>
              <a:buFont typeface="Arial"/>
              <a:buChar char="•"/>
            </a:pPr>
            <a:r>
              <a:rPr lang="en-US" sz="2320">
                <a:solidFill>
                  <a:srgbClr val="000000"/>
                </a:solidFill>
                <a:latin typeface="Open Sauce Bold"/>
              </a:rPr>
              <a:t>Resource Optimization</a:t>
            </a:r>
            <a:r>
              <a:rPr lang="en-US" sz="2320">
                <a:solidFill>
                  <a:srgbClr val="000000"/>
                </a:solidFill>
                <a:latin typeface="Open Sauce"/>
              </a:rPr>
              <a:t>: Efficient use of water, fertilizer, and labor.</a:t>
            </a:r>
          </a:p>
          <a:p>
            <a:pPr algn="just" marL="501006" indent="-250503" lvl="1">
              <a:lnSpc>
                <a:spcPts val="3248"/>
              </a:lnSpc>
              <a:buFont typeface="Arial"/>
              <a:buChar char="•"/>
            </a:pPr>
            <a:r>
              <a:rPr lang="en-US" sz="2320">
                <a:solidFill>
                  <a:srgbClr val="000000"/>
                </a:solidFill>
                <a:latin typeface="Open Sauce Bold"/>
              </a:rPr>
              <a:t>Cost Reduction</a:t>
            </a:r>
            <a:r>
              <a:rPr lang="en-US" sz="2320">
                <a:solidFill>
                  <a:srgbClr val="000000"/>
                </a:solidFill>
                <a:latin typeface="Open Sauce"/>
              </a:rPr>
              <a:t>: Lower production costs.</a:t>
            </a:r>
          </a:p>
          <a:p>
            <a:pPr algn="just" marL="501006" indent="-250503" lvl="1">
              <a:lnSpc>
                <a:spcPts val="3248"/>
              </a:lnSpc>
              <a:buFont typeface="Arial"/>
              <a:buChar char="•"/>
            </a:pPr>
            <a:r>
              <a:rPr lang="en-US" sz="2320">
                <a:solidFill>
                  <a:srgbClr val="000000"/>
                </a:solidFill>
                <a:latin typeface="Open Sauce Bold"/>
              </a:rPr>
              <a:t>Crop Variety Selection</a:t>
            </a:r>
            <a:r>
              <a:rPr lang="en-US" sz="2320">
                <a:solidFill>
                  <a:srgbClr val="000000"/>
                </a:solidFill>
                <a:latin typeface="Open Sauce"/>
              </a:rPr>
              <a:t>: Machine learning can suggest the best crop varieties based on historical data and environmental conditions.</a:t>
            </a:r>
          </a:p>
          <a:p>
            <a:pPr>
              <a:lnSpc>
                <a:spcPts val="3248"/>
              </a:lnSpc>
              <a:spcBef>
                <a:spcPct val="0"/>
              </a:spcBef>
            </a:pPr>
          </a:p>
        </p:txBody>
      </p:sp>
      <p:sp>
        <p:nvSpPr>
          <p:cNvPr name="TextBox 10" id="10"/>
          <p:cNvSpPr txBox="true"/>
          <p:nvPr/>
        </p:nvSpPr>
        <p:spPr>
          <a:xfrm rot="0">
            <a:off x="9246392" y="3821922"/>
            <a:ext cx="8219778" cy="3340265"/>
          </a:xfrm>
          <a:prstGeom prst="rect">
            <a:avLst/>
          </a:prstGeom>
        </p:spPr>
        <p:txBody>
          <a:bodyPr anchor="t" rtlCol="false" tIns="0" lIns="0" bIns="0" rIns="0">
            <a:spAutoFit/>
          </a:bodyPr>
          <a:lstStyle/>
          <a:p>
            <a:pPr>
              <a:lnSpc>
                <a:spcPts val="3315"/>
              </a:lnSpc>
              <a:spcBef>
                <a:spcPct val="0"/>
              </a:spcBef>
            </a:pPr>
          </a:p>
          <a:p>
            <a:pPr marL="511356" indent="-255678" lvl="1">
              <a:lnSpc>
                <a:spcPts val="3315"/>
              </a:lnSpc>
              <a:spcBef>
                <a:spcPct val="0"/>
              </a:spcBef>
              <a:buFont typeface="Arial"/>
              <a:buChar char="•"/>
            </a:pPr>
            <a:r>
              <a:rPr lang="en-US" sz="2368">
                <a:solidFill>
                  <a:srgbClr val="000000"/>
                </a:solidFill>
                <a:latin typeface="Open Sauce Bold"/>
              </a:rPr>
              <a:t>Data-Driven Decisions</a:t>
            </a:r>
            <a:r>
              <a:rPr lang="en-US" sz="2368">
                <a:solidFill>
                  <a:srgbClr val="000000"/>
                </a:solidFill>
                <a:latin typeface="Open Sauce"/>
              </a:rPr>
              <a:t>: Informed decision-making for farmers.</a:t>
            </a:r>
          </a:p>
          <a:p>
            <a:pPr marL="511356" indent="-255678" lvl="1">
              <a:lnSpc>
                <a:spcPts val="3315"/>
              </a:lnSpc>
              <a:spcBef>
                <a:spcPct val="0"/>
              </a:spcBef>
              <a:buFont typeface="Arial"/>
              <a:buChar char="•"/>
            </a:pPr>
            <a:r>
              <a:rPr lang="en-US" sz="2368">
                <a:solidFill>
                  <a:srgbClr val="000000"/>
                </a:solidFill>
                <a:latin typeface="Open Sauce Bold"/>
              </a:rPr>
              <a:t>Improved Soil Health</a:t>
            </a:r>
            <a:r>
              <a:rPr lang="en-US" sz="2368">
                <a:solidFill>
                  <a:srgbClr val="000000"/>
                </a:solidFill>
                <a:latin typeface="Open Sauce"/>
              </a:rPr>
              <a:t>: Enhanced soil quality.</a:t>
            </a:r>
          </a:p>
          <a:p>
            <a:pPr marL="511356" indent="-255678" lvl="1">
              <a:lnSpc>
                <a:spcPts val="3315"/>
              </a:lnSpc>
              <a:spcBef>
                <a:spcPct val="0"/>
              </a:spcBef>
              <a:buFont typeface="Arial"/>
              <a:buChar char="•"/>
            </a:pPr>
            <a:r>
              <a:rPr lang="en-US" sz="2368">
                <a:solidFill>
                  <a:srgbClr val="000000"/>
                </a:solidFill>
                <a:latin typeface="Open Sauce Bold"/>
              </a:rPr>
              <a:t>Increased Yield</a:t>
            </a:r>
            <a:r>
              <a:rPr lang="en-US" sz="2368">
                <a:solidFill>
                  <a:srgbClr val="000000"/>
                </a:solidFill>
                <a:latin typeface="Open Sauce"/>
              </a:rPr>
              <a:t>: Higher crop yields.</a:t>
            </a:r>
          </a:p>
          <a:p>
            <a:pPr marL="511356" indent="-255678" lvl="1">
              <a:lnSpc>
                <a:spcPts val="3315"/>
              </a:lnSpc>
              <a:spcBef>
                <a:spcPct val="0"/>
              </a:spcBef>
              <a:buFont typeface="Arial"/>
              <a:buChar char="•"/>
            </a:pPr>
            <a:r>
              <a:rPr lang="en-US" sz="2368">
                <a:solidFill>
                  <a:srgbClr val="000000"/>
                </a:solidFill>
                <a:latin typeface="Open Sauce"/>
              </a:rPr>
              <a:t>Climate Adaptation: Strategies for climate change resilience.</a:t>
            </a:r>
          </a:p>
          <a:p>
            <a:pPr>
              <a:lnSpc>
                <a:spcPts val="3315"/>
              </a:lnSpc>
              <a:spcBef>
                <a:spcPct val="0"/>
              </a:spcBef>
            </a:pPr>
          </a:p>
        </p:txBody>
      </p:sp>
      <p:sp>
        <p:nvSpPr>
          <p:cNvPr name="Freeform 11" id="11"/>
          <p:cNvSpPr/>
          <p:nvPr/>
        </p:nvSpPr>
        <p:spPr>
          <a:xfrm flipH="false" flipV="false" rot="0">
            <a:off x="17057691" y="3173107"/>
            <a:ext cx="816961" cy="758753"/>
          </a:xfrm>
          <a:custGeom>
            <a:avLst/>
            <a:gdLst/>
            <a:ahLst/>
            <a:cxnLst/>
            <a:rect r="r" b="b" t="t" l="l"/>
            <a:pathLst>
              <a:path h="758753" w="816961">
                <a:moveTo>
                  <a:pt x="0" y="0"/>
                </a:moveTo>
                <a:lnTo>
                  <a:pt x="816961" y="0"/>
                </a:lnTo>
                <a:lnTo>
                  <a:pt x="816961" y="758753"/>
                </a:lnTo>
                <a:lnTo>
                  <a:pt x="0" y="75875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AutoShape 12" id="12"/>
          <p:cNvSpPr/>
          <p:nvPr/>
        </p:nvSpPr>
        <p:spPr>
          <a:xfrm flipH="true">
            <a:off x="9047126" y="4126304"/>
            <a:ext cx="0" cy="6172594"/>
          </a:xfrm>
          <a:prstGeom prst="line">
            <a:avLst/>
          </a:prstGeom>
          <a:ln cap="flat" w="123825">
            <a:solidFill>
              <a:srgbClr val="345800"/>
            </a:solidFill>
            <a:prstDash val="lgDash"/>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6463929" y="963844"/>
            <a:ext cx="11824071" cy="1750500"/>
            <a:chOff x="0" y="0"/>
            <a:chExt cx="3114159" cy="461037"/>
          </a:xfrm>
        </p:grpSpPr>
        <p:sp>
          <p:nvSpPr>
            <p:cNvPr name="Freeform 4" id="4"/>
            <p:cNvSpPr/>
            <p:nvPr/>
          </p:nvSpPr>
          <p:spPr>
            <a:xfrm flipH="false" flipV="false" rot="0">
              <a:off x="0" y="0"/>
              <a:ext cx="3114159" cy="461037"/>
            </a:xfrm>
            <a:custGeom>
              <a:avLst/>
              <a:gdLst/>
              <a:ahLst/>
              <a:cxnLst/>
              <a:rect r="r" b="b" t="t" l="l"/>
              <a:pathLst>
                <a:path h="461037" w="3114159">
                  <a:moveTo>
                    <a:pt x="0" y="0"/>
                  </a:moveTo>
                  <a:lnTo>
                    <a:pt x="3114159" y="0"/>
                  </a:lnTo>
                  <a:lnTo>
                    <a:pt x="3114159" y="461037"/>
                  </a:lnTo>
                  <a:lnTo>
                    <a:pt x="0" y="461037"/>
                  </a:lnTo>
                  <a:close/>
                </a:path>
              </a:pathLst>
            </a:custGeom>
            <a:solidFill>
              <a:srgbClr val="F6FEB4"/>
            </a:solidFill>
          </p:spPr>
        </p:sp>
        <p:sp>
          <p:nvSpPr>
            <p:cNvPr name="TextBox 5" id="5"/>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4937703" y="1297216"/>
            <a:ext cx="14079453" cy="1074231"/>
          </a:xfrm>
          <a:prstGeom prst="rect">
            <a:avLst/>
          </a:prstGeom>
        </p:spPr>
        <p:txBody>
          <a:bodyPr anchor="t" rtlCol="false" tIns="0" lIns="0" bIns="0" rIns="0">
            <a:spAutoFit/>
          </a:bodyPr>
          <a:lstStyle/>
          <a:p>
            <a:pPr algn="ctr">
              <a:lnSpc>
                <a:spcPts val="7714"/>
              </a:lnSpc>
            </a:pPr>
            <a:r>
              <a:rPr lang="en-US" sz="7012">
                <a:solidFill>
                  <a:srgbClr val="000000"/>
                </a:solidFill>
                <a:latin typeface="Poppins Ultra-Bold"/>
              </a:rPr>
              <a:t>System Requirements</a:t>
            </a:r>
          </a:p>
        </p:txBody>
      </p:sp>
      <p:sp>
        <p:nvSpPr>
          <p:cNvPr name="TextBox 7" id="7"/>
          <p:cNvSpPr txBox="true"/>
          <p:nvPr/>
        </p:nvSpPr>
        <p:spPr>
          <a:xfrm rot="0">
            <a:off x="1028700" y="5133341"/>
            <a:ext cx="5409315" cy="1838046"/>
          </a:xfrm>
          <a:prstGeom prst="rect">
            <a:avLst/>
          </a:prstGeom>
        </p:spPr>
        <p:txBody>
          <a:bodyPr anchor="t" rtlCol="false" tIns="0" lIns="0" bIns="0" rIns="0">
            <a:spAutoFit/>
          </a:bodyPr>
          <a:lstStyle/>
          <a:p>
            <a:pPr marL="569111" indent="-284556" lvl="1">
              <a:lnSpc>
                <a:spcPts val="3690"/>
              </a:lnSpc>
              <a:buFont typeface="Arial"/>
              <a:buChar char="•"/>
            </a:pPr>
            <a:r>
              <a:rPr lang="en-US" sz="2635">
                <a:solidFill>
                  <a:srgbClr val="000000"/>
                </a:solidFill>
                <a:latin typeface="Open Sauce Bold"/>
              </a:rPr>
              <a:t>Processor:</a:t>
            </a:r>
            <a:r>
              <a:rPr lang="en-US" sz="2635">
                <a:solidFill>
                  <a:srgbClr val="000000"/>
                </a:solidFill>
                <a:latin typeface="Open Sauce"/>
              </a:rPr>
              <a:t> Intel Core i3</a:t>
            </a:r>
          </a:p>
          <a:p>
            <a:pPr marL="569111" indent="-284556" lvl="1">
              <a:lnSpc>
                <a:spcPts val="3690"/>
              </a:lnSpc>
              <a:buFont typeface="Arial"/>
              <a:buChar char="•"/>
            </a:pPr>
            <a:r>
              <a:rPr lang="en-US" sz="2635">
                <a:solidFill>
                  <a:srgbClr val="000000"/>
                </a:solidFill>
                <a:latin typeface="Open Sauce Bold"/>
              </a:rPr>
              <a:t>RAM:</a:t>
            </a:r>
            <a:r>
              <a:rPr lang="en-US" sz="2635">
                <a:solidFill>
                  <a:srgbClr val="000000"/>
                </a:solidFill>
                <a:latin typeface="Open Sauce"/>
              </a:rPr>
              <a:t> 8 GB</a:t>
            </a:r>
          </a:p>
          <a:p>
            <a:pPr marL="569111" indent="-284556" lvl="1">
              <a:lnSpc>
                <a:spcPts val="3690"/>
              </a:lnSpc>
              <a:buFont typeface="Arial"/>
              <a:buChar char="•"/>
            </a:pPr>
            <a:r>
              <a:rPr lang="en-US" sz="2635">
                <a:solidFill>
                  <a:srgbClr val="000000"/>
                </a:solidFill>
                <a:latin typeface="Open Sauce Bold"/>
              </a:rPr>
              <a:t>ROM: </a:t>
            </a:r>
            <a:r>
              <a:rPr lang="en-US" sz="2635">
                <a:solidFill>
                  <a:srgbClr val="000000"/>
                </a:solidFill>
                <a:latin typeface="Open Sauce"/>
              </a:rPr>
              <a:t>256 GB</a:t>
            </a:r>
          </a:p>
          <a:p>
            <a:pPr>
              <a:lnSpc>
                <a:spcPts val="3690"/>
              </a:lnSpc>
            </a:pPr>
          </a:p>
        </p:txBody>
      </p:sp>
      <p:sp>
        <p:nvSpPr>
          <p:cNvPr name="TextBox 8" id="8"/>
          <p:cNvSpPr txBox="true"/>
          <p:nvPr/>
        </p:nvSpPr>
        <p:spPr>
          <a:xfrm rot="0">
            <a:off x="1329671" y="3097113"/>
            <a:ext cx="6458573" cy="2159292"/>
          </a:xfrm>
          <a:prstGeom prst="rect">
            <a:avLst/>
          </a:prstGeom>
        </p:spPr>
        <p:txBody>
          <a:bodyPr anchor="t" rtlCol="false" tIns="0" lIns="0" bIns="0" rIns="0">
            <a:spAutoFit/>
          </a:bodyPr>
          <a:lstStyle/>
          <a:p>
            <a:pPr>
              <a:lnSpc>
                <a:spcPts val="5525"/>
              </a:lnSpc>
            </a:pPr>
            <a:r>
              <a:rPr lang="en-US" sz="5022">
                <a:solidFill>
                  <a:srgbClr val="345800"/>
                </a:solidFill>
                <a:latin typeface="Poppins Bold"/>
              </a:rPr>
              <a:t>Hardware Requirements:</a:t>
            </a:r>
          </a:p>
          <a:p>
            <a:pPr>
              <a:lnSpc>
                <a:spcPts val="5525"/>
              </a:lnSpc>
            </a:pPr>
          </a:p>
        </p:txBody>
      </p:sp>
      <p:sp>
        <p:nvSpPr>
          <p:cNvPr name="TextBox 9" id="9"/>
          <p:cNvSpPr txBox="true"/>
          <p:nvPr/>
        </p:nvSpPr>
        <p:spPr>
          <a:xfrm rot="0">
            <a:off x="8851402" y="5095875"/>
            <a:ext cx="5519327" cy="1810509"/>
          </a:xfrm>
          <a:prstGeom prst="rect">
            <a:avLst/>
          </a:prstGeom>
        </p:spPr>
        <p:txBody>
          <a:bodyPr anchor="t" rtlCol="false" tIns="0" lIns="0" bIns="0" rIns="0">
            <a:spAutoFit/>
          </a:bodyPr>
          <a:lstStyle/>
          <a:p>
            <a:pPr>
              <a:lnSpc>
                <a:spcPts val="3633"/>
              </a:lnSpc>
            </a:pPr>
            <a:r>
              <a:rPr lang="en-US" sz="2595">
                <a:solidFill>
                  <a:srgbClr val="000000"/>
                </a:solidFill>
                <a:latin typeface="Open Sauce"/>
              </a:rPr>
              <a:t>·</a:t>
            </a:r>
            <a:r>
              <a:rPr lang="en-US" sz="2595">
                <a:solidFill>
                  <a:srgbClr val="000000"/>
                </a:solidFill>
                <a:latin typeface="Open Sauce Bold"/>
              </a:rPr>
              <a:t>Operating System:</a:t>
            </a:r>
            <a:r>
              <a:rPr lang="en-US" sz="2595">
                <a:solidFill>
                  <a:srgbClr val="000000"/>
                </a:solidFill>
                <a:latin typeface="Open Sauce"/>
              </a:rPr>
              <a:t> window OS</a:t>
            </a:r>
          </a:p>
          <a:p>
            <a:pPr>
              <a:lnSpc>
                <a:spcPts val="3633"/>
              </a:lnSpc>
            </a:pPr>
            <a:r>
              <a:rPr lang="en-US" sz="2595">
                <a:solidFill>
                  <a:srgbClr val="000000"/>
                </a:solidFill>
                <a:latin typeface="Open Sauce"/>
              </a:rPr>
              <a:t>·</a:t>
            </a:r>
            <a:r>
              <a:rPr lang="en-US" sz="2595">
                <a:solidFill>
                  <a:srgbClr val="000000"/>
                </a:solidFill>
                <a:latin typeface="Open Sauce Bold"/>
              </a:rPr>
              <a:t>Programming language:</a:t>
            </a:r>
            <a:r>
              <a:rPr lang="en-US" sz="2595">
                <a:solidFill>
                  <a:srgbClr val="000000"/>
                </a:solidFill>
                <a:latin typeface="Open Sauce"/>
              </a:rPr>
              <a:t> Python</a:t>
            </a:r>
          </a:p>
          <a:p>
            <a:pPr>
              <a:lnSpc>
                <a:spcPts val="3633"/>
              </a:lnSpc>
            </a:pPr>
            <a:r>
              <a:rPr lang="en-US" sz="2595">
                <a:solidFill>
                  <a:srgbClr val="000000"/>
                </a:solidFill>
                <a:latin typeface="Open Sauce"/>
              </a:rPr>
              <a:t>·</a:t>
            </a:r>
            <a:r>
              <a:rPr lang="en-US" sz="2595">
                <a:solidFill>
                  <a:srgbClr val="000000"/>
                </a:solidFill>
                <a:latin typeface="Open Sauce Bold"/>
              </a:rPr>
              <a:t>Internet and Browsing Facilities</a:t>
            </a:r>
          </a:p>
          <a:p>
            <a:pPr>
              <a:lnSpc>
                <a:spcPts val="3633"/>
              </a:lnSpc>
              <a:spcBef>
                <a:spcPct val="0"/>
              </a:spcBef>
            </a:pPr>
          </a:p>
        </p:txBody>
      </p:sp>
      <p:sp>
        <p:nvSpPr>
          <p:cNvPr name="TextBox 10" id="10"/>
          <p:cNvSpPr txBox="true"/>
          <p:nvPr/>
        </p:nvSpPr>
        <p:spPr>
          <a:xfrm rot="0">
            <a:off x="8851402" y="3106638"/>
            <a:ext cx="4743172" cy="1385319"/>
          </a:xfrm>
          <a:prstGeom prst="rect">
            <a:avLst/>
          </a:prstGeom>
        </p:spPr>
        <p:txBody>
          <a:bodyPr anchor="t" rtlCol="false" tIns="0" lIns="0" bIns="0" rIns="0">
            <a:spAutoFit/>
          </a:bodyPr>
          <a:lstStyle/>
          <a:p>
            <a:pPr>
              <a:lnSpc>
                <a:spcPts val="5262"/>
              </a:lnSpc>
            </a:pPr>
            <a:r>
              <a:rPr lang="en-US" sz="4784">
                <a:solidFill>
                  <a:srgbClr val="345800"/>
                </a:solidFill>
                <a:latin typeface="Poppins Bold"/>
              </a:rPr>
              <a:t>Software Requirements:</a:t>
            </a:r>
          </a:p>
        </p:txBody>
      </p:sp>
      <p:sp>
        <p:nvSpPr>
          <p:cNvPr name="AutoShape 11" id="11"/>
          <p:cNvSpPr/>
          <p:nvPr/>
        </p:nvSpPr>
        <p:spPr>
          <a:xfrm flipH="true">
            <a:off x="7850157" y="3106638"/>
            <a:ext cx="0" cy="6172594"/>
          </a:xfrm>
          <a:prstGeom prst="line">
            <a:avLst/>
          </a:prstGeom>
          <a:ln cap="flat" w="123825">
            <a:solidFill>
              <a:srgbClr val="345800"/>
            </a:solidFill>
            <a:prstDash val="lgDash"/>
            <a:headEnd type="none" len="sm" w="sm"/>
            <a:tailEnd type="none" len="sm" w="sm"/>
          </a:ln>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5400000">
            <a:off x="5788492" y="332685"/>
            <a:ext cx="7431126" cy="7736715"/>
          </a:xfrm>
          <a:custGeom>
            <a:avLst/>
            <a:gdLst/>
            <a:ahLst/>
            <a:cxnLst/>
            <a:rect r="r" b="b" t="t" l="l"/>
            <a:pathLst>
              <a:path h="7736715" w="7431126">
                <a:moveTo>
                  <a:pt x="0" y="0"/>
                </a:moveTo>
                <a:lnTo>
                  <a:pt x="7431126" y="0"/>
                </a:lnTo>
                <a:lnTo>
                  <a:pt x="7431126" y="7736715"/>
                </a:lnTo>
                <a:lnTo>
                  <a:pt x="0" y="7736715"/>
                </a:lnTo>
                <a:lnTo>
                  <a:pt x="0" y="0"/>
                </a:lnTo>
                <a:close/>
              </a:path>
            </a:pathLst>
          </a:custGeom>
          <a:blipFill>
            <a:blip r:embed="rId3">
              <a:alphaModFix amt="40000"/>
            </a:blip>
            <a:stretch>
              <a:fillRect l="-4022" t="0" r="-4022" b="-3776"/>
            </a:stretch>
          </a:blipFill>
        </p:spPr>
      </p:sp>
      <p:grpSp>
        <p:nvGrpSpPr>
          <p:cNvPr name="Group 4" id="4"/>
          <p:cNvGrpSpPr/>
          <p:nvPr/>
        </p:nvGrpSpPr>
        <p:grpSpPr>
          <a:xfrm rot="0">
            <a:off x="0" y="1028700"/>
            <a:ext cx="12548530" cy="6344685"/>
            <a:chOff x="0" y="0"/>
            <a:chExt cx="3304963" cy="1671028"/>
          </a:xfrm>
        </p:grpSpPr>
        <p:sp>
          <p:nvSpPr>
            <p:cNvPr name="Freeform 5" id="5"/>
            <p:cNvSpPr/>
            <p:nvPr/>
          </p:nvSpPr>
          <p:spPr>
            <a:xfrm flipH="false" flipV="false" rot="0">
              <a:off x="0" y="0"/>
              <a:ext cx="3304963" cy="1671028"/>
            </a:xfrm>
            <a:custGeom>
              <a:avLst/>
              <a:gdLst/>
              <a:ahLst/>
              <a:cxnLst/>
              <a:rect r="r" b="b" t="t" l="l"/>
              <a:pathLst>
                <a:path h="1671028" w="3304963">
                  <a:moveTo>
                    <a:pt x="0" y="0"/>
                  </a:moveTo>
                  <a:lnTo>
                    <a:pt x="3304963" y="0"/>
                  </a:lnTo>
                  <a:lnTo>
                    <a:pt x="3304963" y="1671028"/>
                  </a:lnTo>
                  <a:lnTo>
                    <a:pt x="0" y="1671028"/>
                  </a:lnTo>
                  <a:close/>
                </a:path>
              </a:pathLst>
            </a:custGeom>
            <a:solidFill>
              <a:srgbClr val="FEFFEF"/>
            </a:solidFill>
          </p:spPr>
        </p:sp>
        <p:sp>
          <p:nvSpPr>
            <p:cNvPr name="TextBox 6" id="6"/>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746547" y="3202253"/>
            <a:ext cx="11014269" cy="3429221"/>
          </a:xfrm>
          <a:prstGeom prst="rect">
            <a:avLst/>
          </a:prstGeom>
        </p:spPr>
        <p:txBody>
          <a:bodyPr anchor="t" rtlCol="false" tIns="0" lIns="0" bIns="0" rIns="0">
            <a:spAutoFit/>
          </a:bodyPr>
          <a:lstStyle/>
          <a:p>
            <a:pPr marL="533465" indent="-266732" lvl="1">
              <a:lnSpc>
                <a:spcPts val="3459"/>
              </a:lnSpc>
              <a:spcBef>
                <a:spcPct val="0"/>
              </a:spcBef>
              <a:buFont typeface="Arial"/>
              <a:buChar char="•"/>
            </a:pPr>
            <a:r>
              <a:rPr lang="en-US" sz="2470">
                <a:solidFill>
                  <a:srgbClr val="000000"/>
                </a:solidFill>
                <a:latin typeface="Open Sauce"/>
              </a:rPr>
              <a:t>Ou</a:t>
            </a:r>
            <a:r>
              <a:rPr lang="en-US" sz="2470">
                <a:solidFill>
                  <a:srgbClr val="000000"/>
                </a:solidFill>
                <a:latin typeface="Open Sauce"/>
              </a:rPr>
              <a:t>r study demonstrates the potential of machine learning in crop prediction, showcasing its benefits for agriculture.</a:t>
            </a:r>
          </a:p>
          <a:p>
            <a:pPr marL="533465" indent="-266732" lvl="1">
              <a:lnSpc>
                <a:spcPts val="3459"/>
              </a:lnSpc>
              <a:spcBef>
                <a:spcPct val="0"/>
              </a:spcBef>
              <a:buFont typeface="Arial"/>
              <a:buChar char="•"/>
            </a:pPr>
            <a:r>
              <a:rPr lang="en-US" sz="2470">
                <a:solidFill>
                  <a:srgbClr val="000000"/>
                </a:solidFill>
                <a:latin typeface="Open Sauce"/>
              </a:rPr>
              <a:t>The crop prediction model achieved high accuracy in yield prediction and crop classification, enhancing resource management.</a:t>
            </a:r>
          </a:p>
          <a:p>
            <a:pPr marL="533465" indent="-266732" lvl="1">
              <a:lnSpc>
                <a:spcPts val="3459"/>
              </a:lnSpc>
              <a:spcBef>
                <a:spcPct val="0"/>
              </a:spcBef>
              <a:buFont typeface="Arial"/>
              <a:buChar char="•"/>
            </a:pPr>
            <a:r>
              <a:rPr lang="en-US" sz="2470">
                <a:solidFill>
                  <a:srgbClr val="000000"/>
                </a:solidFill>
                <a:latin typeface="Open Sauce"/>
              </a:rPr>
              <a:t>This system offers practical solutions for farmers, leading to improved crop yields, resource efficiency, and environmental sustainability.</a:t>
            </a:r>
          </a:p>
          <a:p>
            <a:pPr>
              <a:lnSpc>
                <a:spcPts val="3459"/>
              </a:lnSpc>
              <a:spcBef>
                <a:spcPct val="0"/>
              </a:spcBef>
            </a:pPr>
          </a:p>
        </p:txBody>
      </p:sp>
      <p:sp>
        <p:nvSpPr>
          <p:cNvPr name="TextBox 8" id="8"/>
          <p:cNvSpPr txBox="true"/>
          <p:nvPr/>
        </p:nvSpPr>
        <p:spPr>
          <a:xfrm rot="0">
            <a:off x="1028700" y="1314598"/>
            <a:ext cx="6929642" cy="1339315"/>
          </a:xfrm>
          <a:prstGeom prst="rect">
            <a:avLst/>
          </a:prstGeom>
        </p:spPr>
        <p:txBody>
          <a:bodyPr anchor="t" rtlCol="false" tIns="0" lIns="0" bIns="0" rIns="0">
            <a:spAutoFit/>
          </a:bodyPr>
          <a:lstStyle/>
          <a:p>
            <a:pPr>
              <a:lnSpc>
                <a:spcPts val="9626"/>
              </a:lnSpc>
            </a:pPr>
            <a:r>
              <a:rPr lang="en-US" sz="8751">
                <a:solidFill>
                  <a:srgbClr val="000000"/>
                </a:solidFill>
                <a:latin typeface="Poppins Ultra-Bold"/>
              </a:rPr>
              <a:t>Conclusion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1968032"/>
            <a:ext cx="8695230" cy="3065227"/>
            <a:chOff x="0" y="0"/>
            <a:chExt cx="11593640" cy="4086969"/>
          </a:xfrm>
        </p:grpSpPr>
        <p:sp>
          <p:nvSpPr>
            <p:cNvPr name="TextBox 4" id="4"/>
            <p:cNvSpPr txBox="true"/>
            <p:nvPr/>
          </p:nvSpPr>
          <p:spPr>
            <a:xfrm rot="0">
              <a:off x="0" y="9525"/>
              <a:ext cx="11593640" cy="2346279"/>
            </a:xfrm>
            <a:prstGeom prst="rect">
              <a:avLst/>
            </a:prstGeom>
          </p:spPr>
          <p:txBody>
            <a:bodyPr anchor="t" rtlCol="false" tIns="0" lIns="0" bIns="0" rIns="0">
              <a:spAutoFit/>
            </a:bodyPr>
            <a:lstStyle/>
            <a:p>
              <a:pPr>
                <a:lnSpc>
                  <a:spcPts val="12784"/>
                </a:lnSpc>
              </a:pPr>
              <a:r>
                <a:rPr lang="en-US" sz="11622">
                  <a:solidFill>
                    <a:srgbClr val="000000"/>
                  </a:solidFill>
                  <a:latin typeface="Poppins Ultra-Bold"/>
                </a:rPr>
                <a:t>Thank You</a:t>
              </a:r>
            </a:p>
          </p:txBody>
        </p:sp>
        <p:sp>
          <p:nvSpPr>
            <p:cNvPr name="TextBox 5" id="5"/>
            <p:cNvSpPr txBox="true"/>
            <p:nvPr/>
          </p:nvSpPr>
          <p:spPr>
            <a:xfrm rot="0">
              <a:off x="29591" y="2511964"/>
              <a:ext cx="11564048" cy="1575005"/>
            </a:xfrm>
            <a:prstGeom prst="rect">
              <a:avLst/>
            </a:prstGeom>
          </p:spPr>
          <p:txBody>
            <a:bodyPr anchor="t" rtlCol="false" tIns="0" lIns="0" bIns="0" rIns="0">
              <a:spAutoFit/>
            </a:bodyPr>
            <a:lstStyle/>
            <a:p>
              <a:pPr>
                <a:lnSpc>
                  <a:spcPts val="8475"/>
                </a:lnSpc>
              </a:pPr>
              <a:r>
                <a:rPr lang="en-US" sz="7705">
                  <a:solidFill>
                    <a:srgbClr val="000000"/>
                  </a:solidFill>
                  <a:latin typeface="Poppins"/>
                </a:rPr>
                <a:t>For Your Attention</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4566490" y="4086751"/>
            <a:ext cx="7842588" cy="7842588"/>
          </a:xfrm>
          <a:custGeom>
            <a:avLst/>
            <a:gdLst/>
            <a:ahLst/>
            <a:cxnLst/>
            <a:rect r="r" b="b" t="t" l="l"/>
            <a:pathLst>
              <a:path h="7842588" w="7842588">
                <a:moveTo>
                  <a:pt x="0" y="0"/>
                </a:moveTo>
                <a:lnTo>
                  <a:pt x="7842587" y="0"/>
                </a:lnTo>
                <a:lnTo>
                  <a:pt x="7842587" y="7842588"/>
                </a:lnTo>
                <a:lnTo>
                  <a:pt x="0" y="7842588"/>
                </a:lnTo>
                <a:lnTo>
                  <a:pt x="0" y="0"/>
                </a:lnTo>
                <a:close/>
              </a:path>
            </a:pathLst>
          </a:custGeom>
          <a:blipFill>
            <a:blip r:embed="rId3">
              <a:alphaModFix amt="40000"/>
            </a:blip>
            <a:stretch>
              <a:fillRect l="0" t="0" r="0" b="0"/>
            </a:stretch>
          </a:blipFill>
        </p:spPr>
      </p:sp>
      <p:grpSp>
        <p:nvGrpSpPr>
          <p:cNvPr name="Group 4" id="4"/>
          <p:cNvGrpSpPr/>
          <p:nvPr/>
        </p:nvGrpSpPr>
        <p:grpSpPr>
          <a:xfrm rot="0">
            <a:off x="4566490" y="3314621"/>
            <a:ext cx="1741691" cy="3376707"/>
            <a:chOff x="0" y="0"/>
            <a:chExt cx="458717" cy="889339"/>
          </a:xfrm>
        </p:grpSpPr>
        <p:sp>
          <p:nvSpPr>
            <p:cNvPr name="Freeform 5" id="5"/>
            <p:cNvSpPr/>
            <p:nvPr/>
          </p:nvSpPr>
          <p:spPr>
            <a:xfrm flipH="false" flipV="false" rot="0">
              <a:off x="0" y="0"/>
              <a:ext cx="458717" cy="889339"/>
            </a:xfrm>
            <a:custGeom>
              <a:avLst/>
              <a:gdLst/>
              <a:ahLst/>
              <a:cxnLst/>
              <a:rect r="r" b="b" t="t" l="l"/>
              <a:pathLst>
                <a:path h="889339" w="458717">
                  <a:moveTo>
                    <a:pt x="0" y="0"/>
                  </a:moveTo>
                  <a:lnTo>
                    <a:pt x="458717" y="0"/>
                  </a:lnTo>
                  <a:lnTo>
                    <a:pt x="458717" y="889339"/>
                  </a:lnTo>
                  <a:lnTo>
                    <a:pt x="0" y="889339"/>
                  </a:lnTo>
                  <a:close/>
                </a:path>
              </a:pathLst>
            </a:custGeom>
            <a:solidFill>
              <a:srgbClr val="345800"/>
            </a:solidFill>
          </p:spPr>
        </p:sp>
        <p:sp>
          <p:nvSpPr>
            <p:cNvPr name="TextBox 6" id="6"/>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5986018" y="3095656"/>
            <a:ext cx="12329919" cy="7191344"/>
            <a:chOff x="0" y="0"/>
            <a:chExt cx="3247386" cy="1894017"/>
          </a:xfrm>
        </p:grpSpPr>
        <p:sp>
          <p:nvSpPr>
            <p:cNvPr name="Freeform 8" id="8"/>
            <p:cNvSpPr/>
            <p:nvPr/>
          </p:nvSpPr>
          <p:spPr>
            <a:xfrm flipH="false" flipV="false" rot="0">
              <a:off x="0" y="0"/>
              <a:ext cx="3247386" cy="1894017"/>
            </a:xfrm>
            <a:custGeom>
              <a:avLst/>
              <a:gdLst/>
              <a:ahLst/>
              <a:cxnLst/>
              <a:rect r="r" b="b" t="t" l="l"/>
              <a:pathLst>
                <a:path h="1894017" w="3247386">
                  <a:moveTo>
                    <a:pt x="0" y="0"/>
                  </a:moveTo>
                  <a:lnTo>
                    <a:pt x="3247386" y="0"/>
                  </a:lnTo>
                  <a:lnTo>
                    <a:pt x="3247386" y="1894017"/>
                  </a:lnTo>
                  <a:lnTo>
                    <a:pt x="0" y="1894017"/>
                  </a:lnTo>
                  <a:close/>
                </a:path>
              </a:pathLst>
            </a:custGeom>
            <a:solidFill>
              <a:srgbClr val="FEFFEF"/>
            </a:solidFill>
          </p:spPr>
        </p:sp>
        <p:sp>
          <p:nvSpPr>
            <p:cNvPr name="TextBox 9" id="9"/>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2150978" y="6386730"/>
            <a:ext cx="5708715" cy="3605434"/>
          </a:xfrm>
          <a:prstGeom prst="rect">
            <a:avLst/>
          </a:prstGeom>
        </p:spPr>
        <p:txBody>
          <a:bodyPr anchor="t" rtlCol="false" tIns="0" lIns="0" bIns="0" rIns="0">
            <a:spAutoFit/>
          </a:bodyPr>
          <a:lstStyle/>
          <a:p>
            <a:pPr marL="743668" indent="-371834" lvl="1">
              <a:lnSpc>
                <a:spcPts val="4822"/>
              </a:lnSpc>
              <a:buFont typeface="Arial"/>
              <a:buChar char="•"/>
            </a:pPr>
            <a:r>
              <a:rPr lang="en-US" sz="3444">
                <a:solidFill>
                  <a:srgbClr val="000000"/>
                </a:solidFill>
                <a:latin typeface="Open Sauce"/>
              </a:rPr>
              <a:t>Proposed System</a:t>
            </a:r>
          </a:p>
          <a:p>
            <a:pPr marL="743668" indent="-371834" lvl="1">
              <a:lnSpc>
                <a:spcPts val="4822"/>
              </a:lnSpc>
              <a:buFont typeface="Arial"/>
              <a:buChar char="•"/>
            </a:pPr>
            <a:r>
              <a:rPr lang="en-US" sz="3444">
                <a:solidFill>
                  <a:srgbClr val="000000"/>
                </a:solidFill>
                <a:latin typeface="Open Sauce"/>
              </a:rPr>
              <a:t>Algorithm</a:t>
            </a:r>
          </a:p>
          <a:p>
            <a:pPr marL="743668" indent="-371834" lvl="1">
              <a:lnSpc>
                <a:spcPts val="4822"/>
              </a:lnSpc>
              <a:buFont typeface="Arial"/>
              <a:buChar char="•"/>
            </a:pPr>
            <a:r>
              <a:rPr lang="en-US" sz="3444">
                <a:solidFill>
                  <a:srgbClr val="000000"/>
                </a:solidFill>
                <a:latin typeface="Open Sauce"/>
              </a:rPr>
              <a:t>Advantages</a:t>
            </a:r>
          </a:p>
          <a:p>
            <a:pPr marL="743668" indent="-371834" lvl="1">
              <a:lnSpc>
                <a:spcPts val="4822"/>
              </a:lnSpc>
              <a:buFont typeface="Arial"/>
              <a:buChar char="•"/>
            </a:pPr>
            <a:r>
              <a:rPr lang="en-US" sz="3444">
                <a:solidFill>
                  <a:srgbClr val="000000"/>
                </a:solidFill>
                <a:latin typeface="Open Sauce"/>
              </a:rPr>
              <a:t>Requirements</a:t>
            </a:r>
          </a:p>
          <a:p>
            <a:pPr marL="743668" indent="-371834" lvl="1">
              <a:lnSpc>
                <a:spcPts val="4822"/>
              </a:lnSpc>
              <a:buFont typeface="Arial"/>
              <a:buChar char="•"/>
            </a:pPr>
            <a:r>
              <a:rPr lang="en-US" sz="3444">
                <a:solidFill>
                  <a:srgbClr val="000000"/>
                </a:solidFill>
                <a:latin typeface="Open Sauce"/>
              </a:rPr>
              <a:t>Conclusion</a:t>
            </a:r>
          </a:p>
          <a:p>
            <a:pPr>
              <a:lnSpc>
                <a:spcPts val="4822"/>
              </a:lnSpc>
            </a:pPr>
          </a:p>
        </p:txBody>
      </p:sp>
      <p:sp>
        <p:nvSpPr>
          <p:cNvPr name="TextBox 11" id="11"/>
          <p:cNvSpPr txBox="true"/>
          <p:nvPr/>
        </p:nvSpPr>
        <p:spPr>
          <a:xfrm rot="0">
            <a:off x="6308181" y="2897923"/>
            <a:ext cx="5643499" cy="4152953"/>
          </a:xfrm>
          <a:prstGeom prst="rect">
            <a:avLst/>
          </a:prstGeom>
        </p:spPr>
        <p:txBody>
          <a:bodyPr anchor="t" rtlCol="false" tIns="0" lIns="0" bIns="0" rIns="0">
            <a:spAutoFit/>
          </a:bodyPr>
          <a:lstStyle/>
          <a:p>
            <a:pPr>
              <a:lnSpc>
                <a:spcPts val="4767"/>
              </a:lnSpc>
            </a:pPr>
          </a:p>
          <a:p>
            <a:pPr marL="735172" indent="-367586" lvl="1">
              <a:lnSpc>
                <a:spcPts val="4767"/>
              </a:lnSpc>
              <a:buFont typeface="Arial"/>
              <a:buChar char="•"/>
            </a:pPr>
            <a:r>
              <a:rPr lang="en-US" sz="3405">
                <a:solidFill>
                  <a:srgbClr val="000000"/>
                </a:solidFill>
                <a:latin typeface="Open Sauce"/>
              </a:rPr>
              <a:t>Company Profile</a:t>
            </a:r>
          </a:p>
          <a:p>
            <a:pPr marL="735172" indent="-367586" lvl="1">
              <a:lnSpc>
                <a:spcPts val="4767"/>
              </a:lnSpc>
              <a:buFont typeface="Arial"/>
              <a:buChar char="•"/>
            </a:pPr>
            <a:r>
              <a:rPr lang="en-US" sz="3405">
                <a:solidFill>
                  <a:srgbClr val="000000"/>
                </a:solidFill>
                <a:latin typeface="Open Sauce"/>
              </a:rPr>
              <a:t>Introduction</a:t>
            </a:r>
          </a:p>
          <a:p>
            <a:pPr marL="735172" indent="-367586" lvl="1">
              <a:lnSpc>
                <a:spcPts val="4767"/>
              </a:lnSpc>
              <a:buFont typeface="Arial"/>
              <a:buChar char="•"/>
            </a:pPr>
            <a:r>
              <a:rPr lang="en-US" sz="3405">
                <a:solidFill>
                  <a:srgbClr val="000000"/>
                </a:solidFill>
                <a:latin typeface="Open Sauce"/>
              </a:rPr>
              <a:t>Objectives</a:t>
            </a:r>
          </a:p>
          <a:p>
            <a:pPr marL="735172" indent="-367586" lvl="1">
              <a:lnSpc>
                <a:spcPts val="4767"/>
              </a:lnSpc>
              <a:buFont typeface="Arial"/>
              <a:buChar char="•"/>
            </a:pPr>
            <a:r>
              <a:rPr lang="en-US" sz="3405">
                <a:solidFill>
                  <a:srgbClr val="000000"/>
                </a:solidFill>
                <a:latin typeface="Open Sauce"/>
              </a:rPr>
              <a:t>Dataset Details</a:t>
            </a:r>
          </a:p>
          <a:p>
            <a:pPr marL="735172" indent="-367586" lvl="1">
              <a:lnSpc>
                <a:spcPts val="4767"/>
              </a:lnSpc>
              <a:buFont typeface="Arial"/>
              <a:buChar char="•"/>
            </a:pPr>
            <a:r>
              <a:rPr lang="en-US" sz="3405">
                <a:solidFill>
                  <a:srgbClr val="000000"/>
                </a:solidFill>
                <a:latin typeface="Open Sauce"/>
              </a:rPr>
              <a:t>Tools and Methods</a:t>
            </a:r>
          </a:p>
          <a:p>
            <a:pPr marL="735172" indent="-367586" lvl="1">
              <a:lnSpc>
                <a:spcPts val="4767"/>
              </a:lnSpc>
              <a:buFont typeface="Arial"/>
              <a:buChar char="•"/>
            </a:pPr>
            <a:r>
              <a:rPr lang="en-US" sz="3405">
                <a:solidFill>
                  <a:srgbClr val="000000"/>
                </a:solidFill>
                <a:latin typeface="Open Sauce"/>
              </a:rPr>
              <a:t>System Architecture</a:t>
            </a:r>
          </a:p>
        </p:txBody>
      </p:sp>
      <p:sp>
        <p:nvSpPr>
          <p:cNvPr name="TextBox 12" id="12"/>
          <p:cNvSpPr txBox="true"/>
          <p:nvPr/>
        </p:nvSpPr>
        <p:spPr>
          <a:xfrm rot="0">
            <a:off x="1028700" y="1028700"/>
            <a:ext cx="12440702" cy="1484025"/>
          </a:xfrm>
          <a:prstGeom prst="rect">
            <a:avLst/>
          </a:prstGeom>
        </p:spPr>
        <p:txBody>
          <a:bodyPr anchor="t" rtlCol="false" tIns="0" lIns="0" bIns="0" rIns="0">
            <a:spAutoFit/>
          </a:bodyPr>
          <a:lstStyle/>
          <a:p>
            <a:pPr>
              <a:lnSpc>
                <a:spcPts val="10738"/>
              </a:lnSpc>
            </a:pPr>
            <a:r>
              <a:rPr lang="en-US" sz="9761">
                <a:solidFill>
                  <a:srgbClr val="000000"/>
                </a:solidFill>
                <a:latin typeface="Poppins Ultra-Bold"/>
              </a:rPr>
              <a:t>Table of Contents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901437" y="646910"/>
            <a:ext cx="9973087" cy="1298546"/>
          </a:xfrm>
          <a:prstGeom prst="rect">
            <a:avLst/>
          </a:prstGeom>
        </p:spPr>
        <p:txBody>
          <a:bodyPr anchor="t" rtlCol="false" tIns="0" lIns="0" bIns="0" rIns="0">
            <a:spAutoFit/>
          </a:bodyPr>
          <a:lstStyle/>
          <a:p>
            <a:pPr>
              <a:lnSpc>
                <a:spcPts val="9373"/>
              </a:lnSpc>
            </a:pPr>
            <a:r>
              <a:rPr lang="en-US" sz="8521">
                <a:solidFill>
                  <a:srgbClr val="000000"/>
                </a:solidFill>
                <a:latin typeface="Poppins Ultra-Bold"/>
              </a:rPr>
              <a:t>Company Profile</a:t>
            </a:r>
          </a:p>
        </p:txBody>
      </p:sp>
      <p:grpSp>
        <p:nvGrpSpPr>
          <p:cNvPr name="Group 4" id="4"/>
          <p:cNvGrpSpPr/>
          <p:nvPr/>
        </p:nvGrpSpPr>
        <p:grpSpPr>
          <a:xfrm rot="0">
            <a:off x="0" y="2375570"/>
            <a:ext cx="18288000" cy="7911430"/>
            <a:chOff x="0" y="0"/>
            <a:chExt cx="4816593" cy="2083669"/>
          </a:xfrm>
        </p:grpSpPr>
        <p:sp>
          <p:nvSpPr>
            <p:cNvPr name="Freeform 5" id="5"/>
            <p:cNvSpPr/>
            <p:nvPr/>
          </p:nvSpPr>
          <p:spPr>
            <a:xfrm flipH="false" flipV="false" rot="0">
              <a:off x="0" y="0"/>
              <a:ext cx="4816592" cy="2083669"/>
            </a:xfrm>
            <a:custGeom>
              <a:avLst/>
              <a:gdLst/>
              <a:ahLst/>
              <a:cxnLst/>
              <a:rect r="r" b="b" t="t" l="l"/>
              <a:pathLst>
                <a:path h="2083669" w="4816592">
                  <a:moveTo>
                    <a:pt x="0" y="0"/>
                  </a:moveTo>
                  <a:lnTo>
                    <a:pt x="4816592" y="0"/>
                  </a:lnTo>
                  <a:lnTo>
                    <a:pt x="4816592" y="2083669"/>
                  </a:lnTo>
                  <a:lnTo>
                    <a:pt x="0" y="2083669"/>
                  </a:lnTo>
                  <a:close/>
                </a:path>
              </a:pathLst>
            </a:custGeom>
            <a:solidFill>
              <a:srgbClr val="FEFFEF"/>
            </a:solidFill>
          </p:spPr>
        </p:sp>
        <p:sp>
          <p:nvSpPr>
            <p:cNvPr name="TextBox 6" id="6"/>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88177" y="2626716"/>
            <a:ext cx="17815080" cy="6013293"/>
          </a:xfrm>
          <a:prstGeom prst="rect">
            <a:avLst/>
          </a:prstGeom>
        </p:spPr>
        <p:txBody>
          <a:bodyPr anchor="t" rtlCol="false" tIns="0" lIns="0" bIns="0" rIns="0">
            <a:spAutoFit/>
          </a:bodyPr>
          <a:lstStyle/>
          <a:p>
            <a:pPr>
              <a:lnSpc>
                <a:spcPts val="3416"/>
              </a:lnSpc>
            </a:pPr>
            <a:r>
              <a:rPr lang="en-US" sz="2440">
                <a:solidFill>
                  <a:srgbClr val="000000"/>
                </a:solidFill>
                <a:latin typeface="Open Sauce"/>
              </a:rPr>
              <a:t>• </a:t>
            </a:r>
            <a:r>
              <a:rPr lang="en-US" sz="2440">
                <a:solidFill>
                  <a:srgbClr val="000000"/>
                </a:solidFill>
                <a:latin typeface="Open Sauce Bold"/>
              </a:rPr>
              <a:t>Company Name:</a:t>
            </a:r>
            <a:r>
              <a:rPr lang="en-US" sz="2440">
                <a:solidFill>
                  <a:srgbClr val="000000"/>
                </a:solidFill>
                <a:latin typeface="Open Sauce"/>
              </a:rPr>
              <a:t> Softron Pvt. Ltd., Kolhapur</a:t>
            </a:r>
          </a:p>
          <a:p>
            <a:pPr>
              <a:lnSpc>
                <a:spcPts val="3416"/>
              </a:lnSpc>
            </a:pPr>
            <a:r>
              <a:rPr lang="en-US" sz="2440">
                <a:solidFill>
                  <a:srgbClr val="000000"/>
                </a:solidFill>
                <a:latin typeface="Open Sauce"/>
              </a:rPr>
              <a:t>• </a:t>
            </a:r>
            <a:r>
              <a:rPr lang="en-US" sz="2440">
                <a:solidFill>
                  <a:srgbClr val="000000"/>
                </a:solidFill>
                <a:latin typeface="Open Sauce Bold"/>
              </a:rPr>
              <a:t>Company Mentor Name:</a:t>
            </a:r>
            <a:r>
              <a:rPr lang="en-US" sz="2440">
                <a:solidFill>
                  <a:srgbClr val="000000"/>
                </a:solidFill>
                <a:latin typeface="Open Sauce"/>
              </a:rPr>
              <a:t> Mr. Rohan S. Suryawanshi</a:t>
            </a:r>
          </a:p>
          <a:p>
            <a:pPr>
              <a:lnSpc>
                <a:spcPts val="3416"/>
              </a:lnSpc>
            </a:pPr>
            <a:r>
              <a:rPr lang="en-US" sz="2440">
                <a:solidFill>
                  <a:srgbClr val="000000"/>
                </a:solidFill>
                <a:latin typeface="Open Sauce"/>
              </a:rPr>
              <a:t>• </a:t>
            </a:r>
            <a:r>
              <a:rPr lang="en-US" sz="2440">
                <a:solidFill>
                  <a:srgbClr val="000000"/>
                </a:solidFill>
                <a:latin typeface="Open Sauce Bold"/>
              </a:rPr>
              <a:t>Company Address</a:t>
            </a:r>
            <a:r>
              <a:rPr lang="en-US" sz="2440">
                <a:solidFill>
                  <a:srgbClr val="000000"/>
                </a:solidFill>
                <a:latin typeface="Open Sauce"/>
              </a:rPr>
              <a:t>: Softron Technologies</a:t>
            </a:r>
          </a:p>
          <a:p>
            <a:pPr>
              <a:lnSpc>
                <a:spcPts val="3416"/>
              </a:lnSpc>
            </a:pPr>
            <a:r>
              <a:rPr lang="en-US" sz="2440">
                <a:solidFill>
                  <a:srgbClr val="000000"/>
                </a:solidFill>
                <a:latin typeface="Open Sauce"/>
              </a:rPr>
              <a:t>            </a:t>
            </a:r>
            <a:r>
              <a:rPr lang="en-US" sz="2440">
                <a:solidFill>
                  <a:srgbClr val="000000"/>
                </a:solidFill>
                <a:latin typeface="Open Sauce"/>
              </a:rPr>
              <a:t>Sideshri Plaza 4th Floor, Rajaram Road, Laxmipuri, Kolhapur – 416002.</a:t>
            </a:r>
          </a:p>
          <a:p>
            <a:pPr>
              <a:lnSpc>
                <a:spcPts val="3416"/>
              </a:lnSpc>
            </a:pPr>
            <a:r>
              <a:rPr lang="en-US" sz="2440">
                <a:solidFill>
                  <a:srgbClr val="000000"/>
                </a:solidFill>
                <a:latin typeface="Open Sauce"/>
              </a:rPr>
              <a:t>    </a:t>
            </a:r>
          </a:p>
          <a:p>
            <a:pPr>
              <a:lnSpc>
                <a:spcPts val="3416"/>
              </a:lnSpc>
            </a:pPr>
            <a:r>
              <a:rPr lang="en-US" sz="2440">
                <a:solidFill>
                  <a:srgbClr val="000000"/>
                </a:solidFill>
                <a:latin typeface="Open Sauce"/>
              </a:rPr>
              <a:t> -</a:t>
            </a:r>
            <a:r>
              <a:rPr lang="en-US" sz="2440">
                <a:solidFill>
                  <a:srgbClr val="000000"/>
                </a:solidFill>
                <a:latin typeface="Open Sauce"/>
              </a:rPr>
              <a:t>For details visit website:</a:t>
            </a:r>
            <a:r>
              <a:rPr lang="en-US" sz="2440">
                <a:solidFill>
                  <a:srgbClr val="000000"/>
                </a:solidFill>
                <a:latin typeface="Open Sauce Bold"/>
              </a:rPr>
              <a:t> https://www.softron.in</a:t>
            </a:r>
          </a:p>
          <a:p>
            <a:pPr>
              <a:lnSpc>
                <a:spcPts val="3416"/>
              </a:lnSpc>
            </a:pPr>
          </a:p>
          <a:p>
            <a:pPr>
              <a:lnSpc>
                <a:spcPts val="3416"/>
              </a:lnSpc>
            </a:pPr>
            <a:r>
              <a:rPr lang="en-US" sz="2440">
                <a:solidFill>
                  <a:srgbClr val="000000"/>
                </a:solidFill>
                <a:latin typeface="Open Sauce Bold"/>
              </a:rPr>
              <a:t>About Company:</a:t>
            </a:r>
          </a:p>
          <a:p>
            <a:pPr>
              <a:lnSpc>
                <a:spcPts val="3416"/>
              </a:lnSpc>
            </a:pPr>
          </a:p>
          <a:p>
            <a:pPr algn="just">
              <a:lnSpc>
                <a:spcPts val="3416"/>
              </a:lnSpc>
              <a:spcBef>
                <a:spcPct val="0"/>
              </a:spcBef>
            </a:pPr>
            <a:r>
              <a:rPr lang="en-US" sz="2440">
                <a:solidFill>
                  <a:srgbClr val="000000"/>
                </a:solidFill>
                <a:latin typeface="Open Sauce"/>
              </a:rPr>
              <a:t>Softron IT Solutions provided me Industrial training program which allowed me as a trainee to work on the Industrial Project, which is very helpful for any trainee for his/her future prospects. Training program basically insists upon developing the student's ability to think dynamically and to widespread the logical ideas. This institute provided me a glimpse how things work in the corporate world . Moreover, since the joining I have honed many skills such as Time Management ,Team-Work,how to collaborate with your team , how to distribute the tasks effectively.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0" y="2948255"/>
            <a:ext cx="14897261" cy="4411474"/>
            <a:chOff x="0" y="0"/>
            <a:chExt cx="3923559" cy="1161870"/>
          </a:xfrm>
        </p:grpSpPr>
        <p:sp>
          <p:nvSpPr>
            <p:cNvPr name="Freeform 4" id="4"/>
            <p:cNvSpPr/>
            <p:nvPr/>
          </p:nvSpPr>
          <p:spPr>
            <a:xfrm flipH="false" flipV="false" rot="0">
              <a:off x="0" y="0"/>
              <a:ext cx="3923559" cy="1161870"/>
            </a:xfrm>
            <a:custGeom>
              <a:avLst/>
              <a:gdLst/>
              <a:ahLst/>
              <a:cxnLst/>
              <a:rect r="r" b="b" t="t" l="l"/>
              <a:pathLst>
                <a:path h="1161870" w="3923559">
                  <a:moveTo>
                    <a:pt x="0" y="0"/>
                  </a:moveTo>
                  <a:lnTo>
                    <a:pt x="3923559" y="0"/>
                  </a:lnTo>
                  <a:lnTo>
                    <a:pt x="3923559" y="1161870"/>
                  </a:lnTo>
                  <a:lnTo>
                    <a:pt x="0" y="1161870"/>
                  </a:lnTo>
                  <a:close/>
                </a:path>
              </a:pathLst>
            </a:custGeom>
            <a:solidFill>
              <a:srgbClr val="FEFFEF"/>
            </a:solidFill>
          </p:spPr>
        </p:sp>
        <p:sp>
          <p:nvSpPr>
            <p:cNvPr name="TextBox 5" id="5"/>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01489" y="3083599"/>
            <a:ext cx="12454957" cy="4102685"/>
          </a:xfrm>
          <a:prstGeom prst="rect">
            <a:avLst/>
          </a:prstGeom>
        </p:spPr>
        <p:txBody>
          <a:bodyPr anchor="t" rtlCol="false" tIns="0" lIns="0" bIns="0" rIns="0">
            <a:spAutoFit/>
          </a:bodyPr>
          <a:lstStyle/>
          <a:p>
            <a:pPr>
              <a:lnSpc>
                <a:spcPts val="3290"/>
              </a:lnSpc>
            </a:pPr>
            <a:r>
              <a:rPr lang="en-US" sz="2350">
                <a:solidFill>
                  <a:srgbClr val="000000"/>
                </a:solidFill>
                <a:latin typeface="Open Sauce"/>
              </a:rPr>
              <a:t>-Crop prediction using machine learning is a cutting-edge application of data science in the field of agriculture.</a:t>
            </a:r>
          </a:p>
          <a:p>
            <a:pPr>
              <a:lnSpc>
                <a:spcPts val="3290"/>
              </a:lnSpc>
            </a:pPr>
            <a:r>
              <a:rPr lang="en-US" sz="2350">
                <a:solidFill>
                  <a:srgbClr val="000000"/>
                </a:solidFill>
                <a:latin typeface="Open Sauce"/>
              </a:rPr>
              <a:t>-</a:t>
            </a:r>
            <a:r>
              <a:rPr lang="en-US" sz="2350">
                <a:solidFill>
                  <a:srgbClr val="000000"/>
                </a:solidFill>
                <a:latin typeface="Open Sauce"/>
              </a:rPr>
              <a:t>This research holds immense significance as it addresses critical challenges faced by the agricultural sector.</a:t>
            </a:r>
          </a:p>
          <a:p>
            <a:pPr>
              <a:lnSpc>
                <a:spcPts val="3290"/>
              </a:lnSpc>
            </a:pPr>
            <a:r>
              <a:rPr lang="en-US" sz="2350">
                <a:solidFill>
                  <a:srgbClr val="000000"/>
                </a:solidFill>
                <a:latin typeface="Open Sauce"/>
              </a:rPr>
              <a:t>-Accurate crop prediction helps ensure a stable food supply, contributing to global food security.</a:t>
            </a:r>
          </a:p>
          <a:p>
            <a:pPr>
              <a:lnSpc>
                <a:spcPts val="3290"/>
              </a:lnSpc>
            </a:pPr>
            <a:r>
              <a:rPr lang="en-US" sz="2350">
                <a:solidFill>
                  <a:srgbClr val="000000"/>
                </a:solidFill>
                <a:latin typeface="Open Sauce"/>
              </a:rPr>
              <a:t>-In a changing climate, crop prediction assists in adapting farming practices to new conditions.</a:t>
            </a:r>
          </a:p>
          <a:p>
            <a:pPr>
              <a:lnSpc>
                <a:spcPts val="3290"/>
              </a:lnSpc>
              <a:spcBef>
                <a:spcPct val="0"/>
              </a:spcBef>
            </a:pPr>
            <a:r>
              <a:rPr lang="en-US" sz="2350">
                <a:solidFill>
                  <a:srgbClr val="000000"/>
                </a:solidFill>
                <a:latin typeface="Open Sauce"/>
              </a:rPr>
              <a:t>-Crop prediction using machine learning not only benefits farmers but also has broader implications for global food production and sustainability. </a:t>
            </a:r>
          </a:p>
        </p:txBody>
      </p:sp>
      <p:sp>
        <p:nvSpPr>
          <p:cNvPr name="TextBox 7" id="7"/>
          <p:cNvSpPr txBox="true"/>
          <p:nvPr/>
        </p:nvSpPr>
        <p:spPr>
          <a:xfrm rot="0">
            <a:off x="1028700" y="1019175"/>
            <a:ext cx="8523470" cy="1547318"/>
          </a:xfrm>
          <a:prstGeom prst="rect">
            <a:avLst/>
          </a:prstGeom>
        </p:spPr>
        <p:txBody>
          <a:bodyPr anchor="t" rtlCol="false" tIns="0" lIns="0" bIns="0" rIns="0">
            <a:spAutoFit/>
          </a:bodyPr>
          <a:lstStyle/>
          <a:p>
            <a:pPr>
              <a:lnSpc>
                <a:spcPts val="11100"/>
              </a:lnSpc>
            </a:pPr>
            <a:r>
              <a:rPr lang="en-US" sz="10091">
                <a:solidFill>
                  <a:srgbClr val="000000"/>
                </a:solidFill>
                <a:latin typeface="Poppins Ultra-Bold"/>
              </a:rPr>
              <a:t>Introduction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0" y="2028382"/>
            <a:ext cx="9903736" cy="4130187"/>
            <a:chOff x="0" y="0"/>
            <a:chExt cx="2608391" cy="1087786"/>
          </a:xfrm>
        </p:grpSpPr>
        <p:sp>
          <p:nvSpPr>
            <p:cNvPr name="Freeform 4" id="4"/>
            <p:cNvSpPr/>
            <p:nvPr/>
          </p:nvSpPr>
          <p:spPr>
            <a:xfrm flipH="false" flipV="false" rot="0">
              <a:off x="0" y="0"/>
              <a:ext cx="2608391" cy="1087786"/>
            </a:xfrm>
            <a:custGeom>
              <a:avLst/>
              <a:gdLst/>
              <a:ahLst/>
              <a:cxnLst/>
              <a:rect r="r" b="b" t="t" l="l"/>
              <a:pathLst>
                <a:path h="1087786" w="2608391">
                  <a:moveTo>
                    <a:pt x="0" y="0"/>
                  </a:moveTo>
                  <a:lnTo>
                    <a:pt x="2608391" y="0"/>
                  </a:lnTo>
                  <a:lnTo>
                    <a:pt x="2608391" y="1087786"/>
                  </a:lnTo>
                  <a:lnTo>
                    <a:pt x="0" y="1087786"/>
                  </a:lnTo>
                  <a:close/>
                </a:path>
              </a:pathLst>
            </a:custGeom>
            <a:solidFill>
              <a:srgbClr val="FEFFEF"/>
            </a:solidFill>
          </p:spPr>
        </p:sp>
        <p:sp>
          <p:nvSpPr>
            <p:cNvPr name="TextBox 5" id="5"/>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8800183" y="6158569"/>
            <a:ext cx="9487817" cy="3422569"/>
            <a:chOff x="0" y="0"/>
            <a:chExt cx="2498849" cy="901417"/>
          </a:xfrm>
        </p:grpSpPr>
        <p:sp>
          <p:nvSpPr>
            <p:cNvPr name="Freeform 7" id="7"/>
            <p:cNvSpPr/>
            <p:nvPr/>
          </p:nvSpPr>
          <p:spPr>
            <a:xfrm flipH="false" flipV="false" rot="0">
              <a:off x="0" y="0"/>
              <a:ext cx="2498849" cy="901417"/>
            </a:xfrm>
            <a:custGeom>
              <a:avLst/>
              <a:gdLst/>
              <a:ahLst/>
              <a:cxnLst/>
              <a:rect r="r" b="b" t="t" l="l"/>
              <a:pathLst>
                <a:path h="901417" w="2498849">
                  <a:moveTo>
                    <a:pt x="0" y="0"/>
                  </a:moveTo>
                  <a:lnTo>
                    <a:pt x="2498849" y="0"/>
                  </a:lnTo>
                  <a:lnTo>
                    <a:pt x="2498849" y="901417"/>
                  </a:lnTo>
                  <a:lnTo>
                    <a:pt x="0" y="901417"/>
                  </a:lnTo>
                  <a:close/>
                </a:path>
              </a:pathLst>
            </a:custGeom>
            <a:solidFill>
              <a:srgbClr val="FEFFEF"/>
            </a:solidFill>
          </p:spPr>
        </p:sp>
        <p:sp>
          <p:nvSpPr>
            <p:cNvPr name="TextBox 8" id="8"/>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9903736" y="3540306"/>
            <a:ext cx="1496327" cy="1500449"/>
            <a:chOff x="0" y="0"/>
            <a:chExt cx="1995102" cy="2000599"/>
          </a:xfrm>
        </p:grpSpPr>
        <p:grpSp>
          <p:nvGrpSpPr>
            <p:cNvPr name="Group 10" id="10"/>
            <p:cNvGrpSpPr/>
            <p:nvPr/>
          </p:nvGrpSpPr>
          <p:grpSpPr>
            <a:xfrm rot="0">
              <a:off x="0" y="0"/>
              <a:ext cx="1995102" cy="2000599"/>
              <a:chOff x="0" y="0"/>
              <a:chExt cx="502032" cy="503415"/>
            </a:xfrm>
          </p:grpSpPr>
          <p:sp>
            <p:nvSpPr>
              <p:cNvPr name="Freeform 11" id="11"/>
              <p:cNvSpPr/>
              <p:nvPr/>
            </p:nvSpPr>
            <p:spPr>
              <a:xfrm flipH="false" flipV="false" rot="0">
                <a:off x="0" y="0"/>
                <a:ext cx="502032" cy="503415"/>
              </a:xfrm>
              <a:custGeom>
                <a:avLst/>
                <a:gdLst/>
                <a:ahLst/>
                <a:cxnLst/>
                <a:rect r="r" b="b" t="t" l="l"/>
                <a:pathLst>
                  <a:path h="503415" w="502032">
                    <a:moveTo>
                      <a:pt x="0" y="0"/>
                    </a:moveTo>
                    <a:lnTo>
                      <a:pt x="502032" y="0"/>
                    </a:lnTo>
                    <a:lnTo>
                      <a:pt x="502032" y="503415"/>
                    </a:lnTo>
                    <a:lnTo>
                      <a:pt x="0" y="503415"/>
                    </a:lnTo>
                    <a:close/>
                  </a:path>
                </a:pathLst>
              </a:custGeom>
              <a:solidFill>
                <a:srgbClr val="345800"/>
              </a:solidFill>
            </p:spPr>
          </p:sp>
          <p:sp>
            <p:nvSpPr>
              <p:cNvPr name="TextBox 12" id="12"/>
              <p:cNvSpPr txBox="true"/>
              <p:nvPr/>
            </p:nvSpPr>
            <p:spPr>
              <a:xfrm>
                <a:off x="0" y="-47625"/>
                <a:ext cx="812800" cy="860425"/>
              </a:xfrm>
              <a:prstGeom prst="rect">
                <a:avLst/>
              </a:prstGeom>
            </p:spPr>
            <p:txBody>
              <a:bodyPr anchor="ctr" rtlCol="false" tIns="50800" lIns="50800" bIns="50800" rIns="50800"/>
              <a:lstStyle/>
              <a:p>
                <a:pPr algn="ctr">
                  <a:lnSpc>
                    <a:spcPts val="2660"/>
                  </a:lnSpc>
                </a:pPr>
              </a:p>
            </p:txBody>
          </p:sp>
        </p:grpSp>
        <p:sp>
          <p:nvSpPr>
            <p:cNvPr name="TextBox 13" id="13"/>
            <p:cNvSpPr txBox="true"/>
            <p:nvPr/>
          </p:nvSpPr>
          <p:spPr>
            <a:xfrm rot="0">
              <a:off x="405751" y="0"/>
              <a:ext cx="1183600" cy="1707993"/>
            </a:xfrm>
            <a:prstGeom prst="rect">
              <a:avLst/>
            </a:prstGeom>
          </p:spPr>
          <p:txBody>
            <a:bodyPr anchor="t" rtlCol="false" tIns="0" lIns="0" bIns="0" rIns="0">
              <a:spAutoFit/>
            </a:bodyPr>
            <a:lstStyle/>
            <a:p>
              <a:pPr algn="ctr">
                <a:lnSpc>
                  <a:spcPts val="9276"/>
                </a:lnSpc>
              </a:pPr>
              <a:r>
                <a:rPr lang="en-US" sz="8433">
                  <a:solidFill>
                    <a:srgbClr val="FFFFFF"/>
                  </a:solidFill>
                  <a:latin typeface="Poppins Ultra-Bold"/>
                </a:rPr>
                <a:t>1</a:t>
              </a:r>
            </a:p>
          </p:txBody>
        </p:sp>
      </p:grpSp>
      <p:grpSp>
        <p:nvGrpSpPr>
          <p:cNvPr name="Group 14" id="14"/>
          <p:cNvGrpSpPr/>
          <p:nvPr/>
        </p:nvGrpSpPr>
        <p:grpSpPr>
          <a:xfrm rot="0">
            <a:off x="7303857" y="7045392"/>
            <a:ext cx="1496327" cy="1500449"/>
            <a:chOff x="0" y="0"/>
            <a:chExt cx="1995102" cy="2000599"/>
          </a:xfrm>
        </p:grpSpPr>
        <p:grpSp>
          <p:nvGrpSpPr>
            <p:cNvPr name="Group 15" id="15"/>
            <p:cNvGrpSpPr/>
            <p:nvPr/>
          </p:nvGrpSpPr>
          <p:grpSpPr>
            <a:xfrm rot="0">
              <a:off x="0" y="0"/>
              <a:ext cx="1995102" cy="2000599"/>
              <a:chOff x="0" y="0"/>
              <a:chExt cx="502032" cy="503415"/>
            </a:xfrm>
          </p:grpSpPr>
          <p:sp>
            <p:nvSpPr>
              <p:cNvPr name="Freeform 16" id="16"/>
              <p:cNvSpPr/>
              <p:nvPr/>
            </p:nvSpPr>
            <p:spPr>
              <a:xfrm flipH="false" flipV="false" rot="0">
                <a:off x="0" y="0"/>
                <a:ext cx="502032" cy="503415"/>
              </a:xfrm>
              <a:custGeom>
                <a:avLst/>
                <a:gdLst/>
                <a:ahLst/>
                <a:cxnLst/>
                <a:rect r="r" b="b" t="t" l="l"/>
                <a:pathLst>
                  <a:path h="503415" w="502032">
                    <a:moveTo>
                      <a:pt x="0" y="0"/>
                    </a:moveTo>
                    <a:lnTo>
                      <a:pt x="502032" y="0"/>
                    </a:lnTo>
                    <a:lnTo>
                      <a:pt x="502032" y="503415"/>
                    </a:lnTo>
                    <a:lnTo>
                      <a:pt x="0" y="503415"/>
                    </a:lnTo>
                    <a:close/>
                  </a:path>
                </a:pathLst>
              </a:custGeom>
              <a:solidFill>
                <a:srgbClr val="345800"/>
              </a:solidFill>
            </p:spPr>
          </p:sp>
          <p:sp>
            <p:nvSpPr>
              <p:cNvPr name="TextBox 17" id="17"/>
              <p:cNvSpPr txBox="true"/>
              <p:nvPr/>
            </p:nvSpPr>
            <p:spPr>
              <a:xfrm>
                <a:off x="0" y="-47625"/>
                <a:ext cx="812800" cy="860425"/>
              </a:xfrm>
              <a:prstGeom prst="rect">
                <a:avLst/>
              </a:prstGeom>
            </p:spPr>
            <p:txBody>
              <a:bodyPr anchor="ctr" rtlCol="false" tIns="50800" lIns="50800" bIns="50800" rIns="50800"/>
              <a:lstStyle/>
              <a:p>
                <a:pPr algn="ctr">
                  <a:lnSpc>
                    <a:spcPts val="2660"/>
                  </a:lnSpc>
                </a:pPr>
              </a:p>
            </p:txBody>
          </p:sp>
        </p:grpSp>
        <p:sp>
          <p:nvSpPr>
            <p:cNvPr name="TextBox 18" id="18"/>
            <p:cNvSpPr txBox="true"/>
            <p:nvPr/>
          </p:nvSpPr>
          <p:spPr>
            <a:xfrm rot="0">
              <a:off x="405751" y="0"/>
              <a:ext cx="1183600" cy="1707993"/>
            </a:xfrm>
            <a:prstGeom prst="rect">
              <a:avLst/>
            </a:prstGeom>
          </p:spPr>
          <p:txBody>
            <a:bodyPr anchor="t" rtlCol="false" tIns="0" lIns="0" bIns="0" rIns="0">
              <a:spAutoFit/>
            </a:bodyPr>
            <a:lstStyle/>
            <a:p>
              <a:pPr algn="ctr">
                <a:lnSpc>
                  <a:spcPts val="9276"/>
                </a:lnSpc>
              </a:pPr>
              <a:r>
                <a:rPr lang="en-US" sz="8433">
                  <a:solidFill>
                    <a:srgbClr val="FFFFFF"/>
                  </a:solidFill>
                  <a:latin typeface="Poppins Ultra-Bold"/>
                </a:rPr>
                <a:t>2</a:t>
              </a:r>
            </a:p>
          </p:txBody>
        </p:sp>
      </p:grpSp>
      <p:sp>
        <p:nvSpPr>
          <p:cNvPr name="TextBox 19" id="19"/>
          <p:cNvSpPr txBox="true"/>
          <p:nvPr/>
        </p:nvSpPr>
        <p:spPr>
          <a:xfrm rot="0">
            <a:off x="365945" y="421795"/>
            <a:ext cx="13288065" cy="1482761"/>
          </a:xfrm>
          <a:prstGeom prst="rect">
            <a:avLst/>
          </a:prstGeom>
        </p:spPr>
        <p:txBody>
          <a:bodyPr anchor="t" rtlCol="false" tIns="0" lIns="0" bIns="0" rIns="0">
            <a:spAutoFit/>
          </a:bodyPr>
          <a:lstStyle/>
          <a:p>
            <a:pPr>
              <a:lnSpc>
                <a:spcPts val="10703"/>
              </a:lnSpc>
            </a:pPr>
            <a:r>
              <a:rPr lang="en-US" sz="9730">
                <a:solidFill>
                  <a:srgbClr val="000000"/>
                </a:solidFill>
                <a:latin typeface="Poppins Ultra-Bold"/>
              </a:rPr>
              <a:t>Objectives </a:t>
            </a:r>
          </a:p>
        </p:txBody>
      </p:sp>
      <p:sp>
        <p:nvSpPr>
          <p:cNvPr name="TextBox 20" id="20"/>
          <p:cNvSpPr txBox="true"/>
          <p:nvPr/>
        </p:nvSpPr>
        <p:spPr>
          <a:xfrm rot="0">
            <a:off x="0" y="2116751"/>
            <a:ext cx="9944657" cy="3915348"/>
          </a:xfrm>
          <a:prstGeom prst="rect">
            <a:avLst/>
          </a:prstGeom>
        </p:spPr>
        <p:txBody>
          <a:bodyPr anchor="t" rtlCol="false" tIns="0" lIns="0" bIns="0" rIns="0">
            <a:spAutoFit/>
          </a:bodyPr>
          <a:lstStyle/>
          <a:p>
            <a:pPr>
              <a:lnSpc>
                <a:spcPts val="3102"/>
              </a:lnSpc>
              <a:spcBef>
                <a:spcPct val="0"/>
              </a:spcBef>
            </a:pPr>
            <a:r>
              <a:rPr lang="en-US" sz="2215">
                <a:solidFill>
                  <a:srgbClr val="000000"/>
                </a:solidFill>
                <a:latin typeface="Open Sauce"/>
              </a:rPr>
              <a:t>Ou</a:t>
            </a:r>
            <a:r>
              <a:rPr lang="en-US" sz="2215">
                <a:solidFill>
                  <a:srgbClr val="000000"/>
                </a:solidFill>
                <a:latin typeface="Open Sauce"/>
              </a:rPr>
              <a:t>r research aims to achieve the following objectives:</a:t>
            </a:r>
          </a:p>
          <a:p>
            <a:pPr marL="478421" indent="-239210" lvl="1">
              <a:lnSpc>
                <a:spcPts val="3102"/>
              </a:lnSpc>
              <a:spcBef>
                <a:spcPct val="0"/>
              </a:spcBef>
              <a:buFont typeface="Arial"/>
              <a:buChar char="•"/>
            </a:pPr>
            <a:r>
              <a:rPr lang="en-US" sz="2215">
                <a:solidFill>
                  <a:srgbClr val="000000"/>
                </a:solidFill>
                <a:latin typeface="Open Sauce"/>
              </a:rPr>
              <a:t>Crop Yield Prediction: To develop accurate machine learning models that predict crop yields based on environmental factors such as temperature, humidity, pH, and rainfall.</a:t>
            </a:r>
          </a:p>
          <a:p>
            <a:pPr marL="478421" indent="-239210" lvl="1">
              <a:lnSpc>
                <a:spcPts val="3102"/>
              </a:lnSpc>
              <a:spcBef>
                <a:spcPct val="0"/>
              </a:spcBef>
              <a:buFont typeface="Arial"/>
              <a:buChar char="•"/>
            </a:pPr>
            <a:r>
              <a:rPr lang="en-US" sz="2215">
                <a:solidFill>
                  <a:srgbClr val="000000"/>
                </a:solidFill>
                <a:latin typeface="Open Sauce"/>
              </a:rPr>
              <a:t>Crop Classification: To classify crops (label) based on their environmental requirements and growth characteristics, aiding in crop management.</a:t>
            </a:r>
          </a:p>
          <a:p>
            <a:pPr marL="478421" indent="-239210" lvl="1">
              <a:lnSpc>
                <a:spcPts val="3102"/>
              </a:lnSpc>
              <a:spcBef>
                <a:spcPct val="0"/>
              </a:spcBef>
              <a:buFont typeface="Arial"/>
              <a:buChar char="•"/>
            </a:pPr>
            <a:r>
              <a:rPr lang="en-US" sz="2215">
                <a:solidFill>
                  <a:srgbClr val="000000"/>
                </a:solidFill>
                <a:latin typeface="Open Sauce"/>
              </a:rPr>
              <a:t>Nutrient Optimization: To recommend optimal nutrient levels (N - nitrogen, P - phosphorus, K - potassium) for different crops, maximizing their growth potential.</a:t>
            </a:r>
          </a:p>
        </p:txBody>
      </p:sp>
      <p:sp>
        <p:nvSpPr>
          <p:cNvPr name="TextBox 21" id="21"/>
          <p:cNvSpPr txBox="true"/>
          <p:nvPr/>
        </p:nvSpPr>
        <p:spPr>
          <a:xfrm rot="0">
            <a:off x="9020020" y="5749178"/>
            <a:ext cx="9267980" cy="3665288"/>
          </a:xfrm>
          <a:prstGeom prst="rect">
            <a:avLst/>
          </a:prstGeom>
        </p:spPr>
        <p:txBody>
          <a:bodyPr anchor="t" rtlCol="false" tIns="0" lIns="0" bIns="0" rIns="0">
            <a:spAutoFit/>
          </a:bodyPr>
          <a:lstStyle/>
          <a:p>
            <a:pPr>
              <a:lnSpc>
                <a:spcPts val="3229"/>
              </a:lnSpc>
            </a:pPr>
          </a:p>
          <a:p>
            <a:pPr>
              <a:lnSpc>
                <a:spcPts val="3229"/>
              </a:lnSpc>
            </a:pPr>
          </a:p>
          <a:p>
            <a:pPr>
              <a:lnSpc>
                <a:spcPts val="3229"/>
              </a:lnSpc>
              <a:spcBef>
                <a:spcPct val="0"/>
              </a:spcBef>
            </a:pPr>
            <a:r>
              <a:rPr lang="en-US" sz="2307">
                <a:solidFill>
                  <a:srgbClr val="000000"/>
                </a:solidFill>
                <a:latin typeface="Open Sauce"/>
              </a:rPr>
              <a:t>  4.</a:t>
            </a:r>
            <a:r>
              <a:rPr lang="en-US" sz="2307">
                <a:solidFill>
                  <a:srgbClr val="000000"/>
                </a:solidFill>
                <a:latin typeface="Open Sauce"/>
              </a:rPr>
              <a:t>Cr</a:t>
            </a:r>
            <a:r>
              <a:rPr lang="en-US" sz="2307">
                <a:solidFill>
                  <a:srgbClr val="000000"/>
                </a:solidFill>
                <a:latin typeface="Open Sauce"/>
              </a:rPr>
              <a:t>op Rotation Guidance: To provide insights into crop rotation strategies that improve soil health and reduce disease risks.</a:t>
            </a:r>
          </a:p>
          <a:p>
            <a:pPr>
              <a:lnSpc>
                <a:spcPts val="3229"/>
              </a:lnSpc>
              <a:spcBef>
                <a:spcPct val="0"/>
              </a:spcBef>
            </a:pPr>
            <a:r>
              <a:rPr lang="en-US" sz="2307">
                <a:solidFill>
                  <a:srgbClr val="000000"/>
                </a:solidFill>
                <a:latin typeface="Open Sauce"/>
              </a:rPr>
              <a:t>  </a:t>
            </a:r>
          </a:p>
          <a:p>
            <a:pPr>
              <a:lnSpc>
                <a:spcPts val="3229"/>
              </a:lnSpc>
              <a:spcBef>
                <a:spcPct val="0"/>
              </a:spcBef>
            </a:pPr>
            <a:r>
              <a:rPr lang="en-US" sz="2307">
                <a:solidFill>
                  <a:srgbClr val="000000"/>
                </a:solidFill>
                <a:latin typeface="Open Sauce"/>
              </a:rPr>
              <a:t>By achieving these objectives, our study seeks to enhance agricultural productivity, sustainability, and resilience in the face of changing environmental conditions.</a:t>
            </a:r>
          </a:p>
          <a:p>
            <a:pPr>
              <a:lnSpc>
                <a:spcPts val="3229"/>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4094946" y="410869"/>
            <a:ext cx="4199588" cy="4199588"/>
          </a:xfrm>
          <a:custGeom>
            <a:avLst/>
            <a:gdLst/>
            <a:ahLst/>
            <a:cxnLst/>
            <a:rect r="r" b="b" t="t" l="l"/>
            <a:pathLst>
              <a:path h="4199588" w="4199588">
                <a:moveTo>
                  <a:pt x="0" y="0"/>
                </a:moveTo>
                <a:lnTo>
                  <a:pt x="4199588" y="0"/>
                </a:lnTo>
                <a:lnTo>
                  <a:pt x="4199588" y="4199588"/>
                </a:lnTo>
                <a:lnTo>
                  <a:pt x="0" y="4199588"/>
                </a:lnTo>
                <a:lnTo>
                  <a:pt x="0" y="0"/>
                </a:lnTo>
                <a:close/>
              </a:path>
            </a:pathLst>
          </a:custGeom>
          <a:blipFill>
            <a:blip r:embed="rId3">
              <a:alphaModFix amt="40000"/>
            </a:blip>
            <a:stretch>
              <a:fillRect l="0" t="0" r="0" b="0"/>
            </a:stretch>
          </a:blipFill>
        </p:spPr>
      </p:sp>
      <p:grpSp>
        <p:nvGrpSpPr>
          <p:cNvPr name="Group 4" id="4"/>
          <p:cNvGrpSpPr/>
          <p:nvPr/>
        </p:nvGrpSpPr>
        <p:grpSpPr>
          <a:xfrm rot="0">
            <a:off x="0" y="906555"/>
            <a:ext cx="7593467" cy="3086100"/>
            <a:chOff x="0" y="0"/>
            <a:chExt cx="1999926" cy="812800"/>
          </a:xfrm>
        </p:grpSpPr>
        <p:sp>
          <p:nvSpPr>
            <p:cNvPr name="Freeform 5" id="5"/>
            <p:cNvSpPr/>
            <p:nvPr/>
          </p:nvSpPr>
          <p:spPr>
            <a:xfrm flipH="false" flipV="false" rot="0">
              <a:off x="0" y="0"/>
              <a:ext cx="1999926" cy="812800"/>
            </a:xfrm>
            <a:custGeom>
              <a:avLst/>
              <a:gdLst/>
              <a:ahLst/>
              <a:cxnLst/>
              <a:rect r="r" b="b" t="t" l="l"/>
              <a:pathLst>
                <a:path h="812800" w="1999926">
                  <a:moveTo>
                    <a:pt x="0" y="0"/>
                  </a:moveTo>
                  <a:lnTo>
                    <a:pt x="1999926" y="0"/>
                  </a:lnTo>
                  <a:lnTo>
                    <a:pt x="1999926" y="812800"/>
                  </a:lnTo>
                  <a:lnTo>
                    <a:pt x="0" y="812800"/>
                  </a:lnTo>
                  <a:close/>
                </a:path>
              </a:pathLst>
            </a:custGeom>
            <a:solidFill>
              <a:srgbClr val="FEFFEF"/>
            </a:solidFill>
          </p:spPr>
        </p:sp>
        <p:sp>
          <p:nvSpPr>
            <p:cNvPr name="TextBox 6" id="6"/>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26242" y="3916659"/>
            <a:ext cx="6497970" cy="1116835"/>
            <a:chOff x="0" y="0"/>
            <a:chExt cx="1711400" cy="294146"/>
          </a:xfrm>
        </p:grpSpPr>
        <p:sp>
          <p:nvSpPr>
            <p:cNvPr name="Freeform 8" id="8"/>
            <p:cNvSpPr/>
            <p:nvPr/>
          </p:nvSpPr>
          <p:spPr>
            <a:xfrm flipH="false" flipV="false" rot="0">
              <a:off x="0" y="0"/>
              <a:ext cx="1711400" cy="294146"/>
            </a:xfrm>
            <a:custGeom>
              <a:avLst/>
              <a:gdLst/>
              <a:ahLst/>
              <a:cxnLst/>
              <a:rect r="r" b="b" t="t" l="l"/>
              <a:pathLst>
                <a:path h="294146" w="1711400">
                  <a:moveTo>
                    <a:pt x="0" y="0"/>
                  </a:moveTo>
                  <a:lnTo>
                    <a:pt x="1711400" y="0"/>
                  </a:lnTo>
                  <a:lnTo>
                    <a:pt x="1711400" y="294146"/>
                  </a:lnTo>
                  <a:lnTo>
                    <a:pt x="0" y="294146"/>
                  </a:lnTo>
                  <a:close/>
                </a:path>
              </a:pathLst>
            </a:custGeom>
            <a:solidFill>
              <a:srgbClr val="CFAD80"/>
            </a:solidFill>
          </p:spPr>
        </p:sp>
        <p:sp>
          <p:nvSpPr>
            <p:cNvPr name="TextBox 9" id="9"/>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514350" y="1448252"/>
            <a:ext cx="6564767" cy="1482761"/>
          </a:xfrm>
          <a:prstGeom prst="rect">
            <a:avLst/>
          </a:prstGeom>
        </p:spPr>
        <p:txBody>
          <a:bodyPr anchor="t" rtlCol="false" tIns="0" lIns="0" bIns="0" rIns="0">
            <a:spAutoFit/>
          </a:bodyPr>
          <a:lstStyle/>
          <a:p>
            <a:pPr>
              <a:lnSpc>
                <a:spcPts val="10703"/>
              </a:lnSpc>
            </a:pPr>
            <a:r>
              <a:rPr lang="en-US" sz="9730">
                <a:solidFill>
                  <a:srgbClr val="000000"/>
                </a:solidFill>
                <a:latin typeface="Poppins Ultra-Bold"/>
              </a:rPr>
              <a:t>Dataset </a:t>
            </a:r>
          </a:p>
        </p:txBody>
      </p:sp>
      <p:sp>
        <p:nvSpPr>
          <p:cNvPr name="TextBox 11" id="11"/>
          <p:cNvSpPr txBox="true"/>
          <p:nvPr/>
        </p:nvSpPr>
        <p:spPr>
          <a:xfrm rot="0">
            <a:off x="7593467" y="2727090"/>
            <a:ext cx="9928119" cy="7164340"/>
          </a:xfrm>
          <a:prstGeom prst="rect">
            <a:avLst/>
          </a:prstGeom>
        </p:spPr>
        <p:txBody>
          <a:bodyPr anchor="t" rtlCol="false" tIns="0" lIns="0" bIns="0" rIns="0">
            <a:spAutoFit/>
          </a:bodyPr>
          <a:lstStyle/>
          <a:p>
            <a:pPr marL="485380" indent="-242690" lvl="1">
              <a:lnSpc>
                <a:spcPts val="3147"/>
              </a:lnSpc>
              <a:spcBef>
                <a:spcPct val="0"/>
              </a:spcBef>
              <a:buFont typeface="Arial"/>
              <a:buChar char="•"/>
            </a:pPr>
            <a:r>
              <a:rPr lang="en-US" sz="2248">
                <a:solidFill>
                  <a:srgbClr val="000000"/>
                </a:solidFill>
                <a:latin typeface="Open Sauce"/>
              </a:rPr>
              <a:t>T</a:t>
            </a:r>
            <a:r>
              <a:rPr lang="en-US" sz="2248">
                <a:solidFill>
                  <a:srgbClr val="000000"/>
                </a:solidFill>
                <a:latin typeface="Open Sauce"/>
              </a:rPr>
              <a:t>emperature: Affects crop growth rates and determines suitable planting seasons.</a:t>
            </a:r>
          </a:p>
          <a:p>
            <a:pPr marL="485380" indent="-242690" lvl="1">
              <a:lnSpc>
                <a:spcPts val="3147"/>
              </a:lnSpc>
              <a:spcBef>
                <a:spcPct val="0"/>
              </a:spcBef>
              <a:buFont typeface="Arial"/>
              <a:buChar char="•"/>
            </a:pPr>
            <a:r>
              <a:rPr lang="en-US" sz="2248">
                <a:solidFill>
                  <a:srgbClr val="000000"/>
                </a:solidFill>
                <a:latin typeface="Open Sauce"/>
              </a:rPr>
              <a:t>Humidity: Essential for soil moisture, impacting seed germination and root development.</a:t>
            </a:r>
          </a:p>
          <a:p>
            <a:pPr marL="485380" indent="-242690" lvl="1">
              <a:lnSpc>
                <a:spcPts val="3147"/>
              </a:lnSpc>
              <a:spcBef>
                <a:spcPct val="0"/>
              </a:spcBef>
              <a:buFont typeface="Arial"/>
              <a:buChar char="•"/>
            </a:pPr>
            <a:r>
              <a:rPr lang="en-US" sz="2248">
                <a:solidFill>
                  <a:srgbClr val="000000"/>
                </a:solidFill>
                <a:latin typeface="Open Sauce"/>
              </a:rPr>
              <a:t>pH: Influences nutrient availability and plant nutrient uptake.</a:t>
            </a:r>
          </a:p>
          <a:p>
            <a:pPr marL="485380" indent="-242690" lvl="1">
              <a:lnSpc>
                <a:spcPts val="3147"/>
              </a:lnSpc>
              <a:spcBef>
                <a:spcPct val="0"/>
              </a:spcBef>
              <a:buFont typeface="Arial"/>
              <a:buChar char="•"/>
            </a:pPr>
            <a:r>
              <a:rPr lang="en-US" sz="2248">
                <a:solidFill>
                  <a:srgbClr val="000000"/>
                </a:solidFill>
                <a:latin typeface="Open Sauce"/>
              </a:rPr>
              <a:t>Rainfall: Ensures adequate water supply, critical for plant growth and yield.</a:t>
            </a:r>
          </a:p>
          <a:p>
            <a:pPr marL="485380" indent="-242690" lvl="1">
              <a:lnSpc>
                <a:spcPts val="3147"/>
              </a:lnSpc>
              <a:spcBef>
                <a:spcPct val="0"/>
              </a:spcBef>
              <a:buFont typeface="Arial"/>
              <a:buChar char="•"/>
            </a:pPr>
            <a:r>
              <a:rPr lang="en-US" sz="2248">
                <a:solidFill>
                  <a:srgbClr val="000000"/>
                </a:solidFill>
                <a:latin typeface="Open Sauce"/>
              </a:rPr>
              <a:t>Label (Target Variable): The crop to be predicted, which guides crop-specific recommendations.</a:t>
            </a:r>
          </a:p>
          <a:p>
            <a:pPr marL="485380" indent="-242690" lvl="1">
              <a:lnSpc>
                <a:spcPts val="3147"/>
              </a:lnSpc>
              <a:spcBef>
                <a:spcPct val="0"/>
              </a:spcBef>
              <a:buFont typeface="Arial"/>
              <a:buChar char="•"/>
            </a:pPr>
            <a:r>
              <a:rPr lang="en-US" sz="2248">
                <a:solidFill>
                  <a:srgbClr val="000000"/>
                </a:solidFill>
                <a:latin typeface="Open Sauce"/>
              </a:rPr>
              <a:t>N (Nitrogen): Key for plant protein synthesis, impacting overall growth and yield.</a:t>
            </a:r>
          </a:p>
          <a:p>
            <a:pPr marL="485380" indent="-242690" lvl="1">
              <a:lnSpc>
                <a:spcPts val="3147"/>
              </a:lnSpc>
              <a:spcBef>
                <a:spcPct val="0"/>
              </a:spcBef>
              <a:buFont typeface="Arial"/>
              <a:buChar char="•"/>
            </a:pPr>
            <a:r>
              <a:rPr lang="en-US" sz="2248">
                <a:solidFill>
                  <a:srgbClr val="000000"/>
                </a:solidFill>
                <a:latin typeface="Open Sauce"/>
              </a:rPr>
              <a:t>P (Phosphorus): Necessary for energy transfer within plants and root development.</a:t>
            </a:r>
          </a:p>
          <a:p>
            <a:pPr marL="485380" indent="-242690" lvl="1">
              <a:lnSpc>
                <a:spcPts val="3147"/>
              </a:lnSpc>
              <a:spcBef>
                <a:spcPct val="0"/>
              </a:spcBef>
              <a:buFont typeface="Arial"/>
              <a:buChar char="•"/>
            </a:pPr>
            <a:r>
              <a:rPr lang="en-US" sz="2248">
                <a:solidFill>
                  <a:srgbClr val="000000"/>
                </a:solidFill>
                <a:latin typeface="Open Sauce"/>
              </a:rPr>
              <a:t>K (Potassium): Supports photosynthesis, water uptake, and disease resistance.</a:t>
            </a:r>
          </a:p>
          <a:p>
            <a:pPr marL="485380" indent="-242690" lvl="1">
              <a:lnSpc>
                <a:spcPts val="3147"/>
              </a:lnSpc>
              <a:spcBef>
                <a:spcPct val="0"/>
              </a:spcBef>
              <a:buFont typeface="Arial"/>
              <a:buChar char="•"/>
            </a:pPr>
            <a:r>
              <a:rPr lang="en-US" sz="2248">
                <a:solidFill>
                  <a:srgbClr val="000000"/>
                </a:solidFill>
                <a:latin typeface="Open Sauce"/>
              </a:rPr>
              <a:t>Cid (Crop_ID): Identifies the specific crop type, enabling tailored predictions.</a:t>
            </a:r>
          </a:p>
          <a:p>
            <a:pPr>
              <a:lnSpc>
                <a:spcPts val="3147"/>
              </a:lnSpc>
              <a:spcBef>
                <a:spcPct val="0"/>
              </a:spcBef>
            </a:pPr>
          </a:p>
        </p:txBody>
      </p:sp>
      <p:sp>
        <p:nvSpPr>
          <p:cNvPr name="TextBox 12" id="12"/>
          <p:cNvSpPr txBox="true"/>
          <p:nvPr/>
        </p:nvSpPr>
        <p:spPr>
          <a:xfrm rot="0">
            <a:off x="7986780" y="818428"/>
            <a:ext cx="9141493" cy="1631177"/>
          </a:xfrm>
          <a:prstGeom prst="rect">
            <a:avLst/>
          </a:prstGeom>
        </p:spPr>
        <p:txBody>
          <a:bodyPr anchor="t" rtlCol="false" tIns="0" lIns="0" bIns="0" rIns="0">
            <a:spAutoFit/>
          </a:bodyPr>
          <a:lstStyle/>
          <a:p>
            <a:pPr>
              <a:lnSpc>
                <a:spcPts val="4173"/>
              </a:lnSpc>
            </a:pPr>
            <a:r>
              <a:rPr lang="en-US" sz="3794">
                <a:solidFill>
                  <a:srgbClr val="345800"/>
                </a:solidFill>
                <a:latin typeface="Poppins Ultra-Bold"/>
              </a:rPr>
              <a:t>&gt;Dataset comprises various features crucial for crop prediction and management, including: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0" y="2930856"/>
            <a:ext cx="9144000" cy="7386621"/>
            <a:chOff x="0" y="0"/>
            <a:chExt cx="2408296" cy="1945447"/>
          </a:xfrm>
        </p:grpSpPr>
        <p:sp>
          <p:nvSpPr>
            <p:cNvPr name="Freeform 4" id="4"/>
            <p:cNvSpPr/>
            <p:nvPr/>
          </p:nvSpPr>
          <p:spPr>
            <a:xfrm flipH="false" flipV="false" rot="0">
              <a:off x="0" y="0"/>
              <a:ext cx="2408296" cy="1945448"/>
            </a:xfrm>
            <a:custGeom>
              <a:avLst/>
              <a:gdLst/>
              <a:ahLst/>
              <a:cxnLst/>
              <a:rect r="r" b="b" t="t" l="l"/>
              <a:pathLst>
                <a:path h="1945448" w="2408296">
                  <a:moveTo>
                    <a:pt x="0" y="0"/>
                  </a:moveTo>
                  <a:lnTo>
                    <a:pt x="2408296" y="0"/>
                  </a:lnTo>
                  <a:lnTo>
                    <a:pt x="2408296" y="1945448"/>
                  </a:lnTo>
                  <a:lnTo>
                    <a:pt x="0" y="1945448"/>
                  </a:lnTo>
                  <a:close/>
                </a:path>
              </a:pathLst>
            </a:custGeom>
            <a:solidFill>
              <a:srgbClr val="F6FEB4"/>
            </a:solidFill>
          </p:spPr>
        </p:sp>
        <p:sp>
          <p:nvSpPr>
            <p:cNvPr name="TextBox 5" id="5"/>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806623" y="1028700"/>
            <a:ext cx="14674754" cy="1411836"/>
          </a:xfrm>
          <a:prstGeom prst="rect">
            <a:avLst/>
          </a:prstGeom>
        </p:spPr>
        <p:txBody>
          <a:bodyPr anchor="t" rtlCol="false" tIns="0" lIns="0" bIns="0" rIns="0">
            <a:spAutoFit/>
          </a:bodyPr>
          <a:lstStyle/>
          <a:p>
            <a:pPr algn="ctr">
              <a:lnSpc>
                <a:spcPts val="10237"/>
              </a:lnSpc>
            </a:pPr>
            <a:r>
              <a:rPr lang="en-US" sz="9306">
                <a:solidFill>
                  <a:srgbClr val="000000"/>
                </a:solidFill>
                <a:latin typeface="Poppins Ultra-Bold"/>
              </a:rPr>
              <a:t> Tools and Libraries</a:t>
            </a:r>
          </a:p>
        </p:txBody>
      </p:sp>
      <p:grpSp>
        <p:nvGrpSpPr>
          <p:cNvPr name="Group 7" id="7"/>
          <p:cNvGrpSpPr/>
          <p:nvPr/>
        </p:nvGrpSpPr>
        <p:grpSpPr>
          <a:xfrm rot="0">
            <a:off x="9144000" y="2930856"/>
            <a:ext cx="9144000" cy="7356144"/>
            <a:chOff x="0" y="0"/>
            <a:chExt cx="2408296" cy="1937421"/>
          </a:xfrm>
        </p:grpSpPr>
        <p:sp>
          <p:nvSpPr>
            <p:cNvPr name="Freeform 8" id="8"/>
            <p:cNvSpPr/>
            <p:nvPr/>
          </p:nvSpPr>
          <p:spPr>
            <a:xfrm flipH="false" flipV="false" rot="0">
              <a:off x="0" y="0"/>
              <a:ext cx="2408296" cy="1937421"/>
            </a:xfrm>
            <a:custGeom>
              <a:avLst/>
              <a:gdLst/>
              <a:ahLst/>
              <a:cxnLst/>
              <a:rect r="r" b="b" t="t" l="l"/>
              <a:pathLst>
                <a:path h="1937421" w="2408296">
                  <a:moveTo>
                    <a:pt x="0" y="0"/>
                  </a:moveTo>
                  <a:lnTo>
                    <a:pt x="2408296" y="0"/>
                  </a:lnTo>
                  <a:lnTo>
                    <a:pt x="2408296" y="1937421"/>
                  </a:lnTo>
                  <a:lnTo>
                    <a:pt x="0" y="1937421"/>
                  </a:lnTo>
                  <a:close/>
                </a:path>
              </a:pathLst>
            </a:custGeom>
            <a:solidFill>
              <a:srgbClr val="FEFFEF"/>
            </a:solidFill>
          </p:spPr>
        </p:sp>
        <p:sp>
          <p:nvSpPr>
            <p:cNvPr name="TextBox 9" id="9"/>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120079" y="3469509"/>
            <a:ext cx="9023921" cy="2920730"/>
          </a:xfrm>
          <a:prstGeom prst="rect">
            <a:avLst/>
          </a:prstGeom>
        </p:spPr>
        <p:txBody>
          <a:bodyPr anchor="t" rtlCol="false" tIns="0" lIns="0" bIns="0" rIns="0">
            <a:spAutoFit/>
          </a:bodyPr>
          <a:lstStyle/>
          <a:p>
            <a:pPr marL="515054" indent="-257527" lvl="1">
              <a:lnSpc>
                <a:spcPts val="3339"/>
              </a:lnSpc>
              <a:buFont typeface="Arial"/>
              <a:buChar char="•"/>
            </a:pPr>
            <a:r>
              <a:rPr lang="en-US" sz="2385">
                <a:solidFill>
                  <a:srgbClr val="000000"/>
                </a:solidFill>
                <a:latin typeface="Open Sauce"/>
              </a:rPr>
              <a:t>Pyth</a:t>
            </a:r>
            <a:r>
              <a:rPr lang="en-US" sz="2385">
                <a:solidFill>
                  <a:srgbClr val="000000"/>
                </a:solidFill>
                <a:latin typeface="Open Sauce"/>
              </a:rPr>
              <a:t>on: Python served as our primary programming language.  </a:t>
            </a:r>
          </a:p>
          <a:p>
            <a:pPr marL="515054" indent="-257527" lvl="1">
              <a:lnSpc>
                <a:spcPts val="3339"/>
              </a:lnSpc>
              <a:buFont typeface="Arial"/>
              <a:buChar char="•"/>
            </a:pPr>
            <a:r>
              <a:rPr lang="en-US" sz="2385">
                <a:solidFill>
                  <a:srgbClr val="000000"/>
                </a:solidFill>
                <a:latin typeface="Open Sauce"/>
              </a:rPr>
              <a:t>Scikit-Learn: We leveraged Scikit-Learn, a widely-used machine learning library which provides a user-friendly interface for various machine learning algorithms.</a:t>
            </a:r>
          </a:p>
          <a:p>
            <a:pPr marL="515054" indent="-257527" lvl="1">
              <a:lnSpc>
                <a:spcPts val="3339"/>
              </a:lnSpc>
              <a:buFont typeface="Arial"/>
              <a:buChar char="•"/>
            </a:pPr>
            <a:r>
              <a:rPr lang="en-US" sz="2385">
                <a:solidFill>
                  <a:srgbClr val="000000"/>
                </a:solidFill>
                <a:latin typeface="Open Sauce"/>
              </a:rPr>
              <a:t>Pandas: Pandas played a crucial role in data manipulation and analysis. </a:t>
            </a:r>
          </a:p>
        </p:txBody>
      </p:sp>
      <p:sp>
        <p:nvSpPr>
          <p:cNvPr name="TextBox 11" id="11"/>
          <p:cNvSpPr txBox="true"/>
          <p:nvPr/>
        </p:nvSpPr>
        <p:spPr>
          <a:xfrm rot="0">
            <a:off x="9144000" y="3479034"/>
            <a:ext cx="9264079" cy="4047712"/>
          </a:xfrm>
          <a:prstGeom prst="rect">
            <a:avLst/>
          </a:prstGeom>
        </p:spPr>
        <p:txBody>
          <a:bodyPr anchor="t" rtlCol="false" tIns="0" lIns="0" bIns="0" rIns="0">
            <a:spAutoFit/>
          </a:bodyPr>
          <a:lstStyle/>
          <a:p>
            <a:pPr marL="502208" indent="-251104" lvl="1">
              <a:lnSpc>
                <a:spcPts val="3256"/>
              </a:lnSpc>
              <a:buFont typeface="Arial"/>
              <a:buChar char="•"/>
            </a:pPr>
            <a:r>
              <a:rPr lang="en-US" sz="2326">
                <a:solidFill>
                  <a:srgbClr val="000000"/>
                </a:solidFill>
                <a:latin typeface="Open Sauce"/>
              </a:rPr>
              <a:t>Nu</a:t>
            </a:r>
            <a:r>
              <a:rPr lang="en-US" sz="2326">
                <a:solidFill>
                  <a:srgbClr val="000000"/>
                </a:solidFill>
                <a:latin typeface="Open Sauce"/>
              </a:rPr>
              <a:t>mPy: NumPy was instrumental in numerical and mathematical operations essential for machine learning computations.</a:t>
            </a:r>
          </a:p>
          <a:p>
            <a:pPr marL="502208" indent="-251104" lvl="1">
              <a:lnSpc>
                <a:spcPts val="3256"/>
              </a:lnSpc>
              <a:buFont typeface="Arial"/>
              <a:buChar char="•"/>
            </a:pPr>
            <a:r>
              <a:rPr lang="en-US" sz="2326">
                <a:solidFill>
                  <a:srgbClr val="000000"/>
                </a:solidFill>
                <a:latin typeface="Open Sauce"/>
              </a:rPr>
              <a:t>Matplotlib and Seaborn: These libraries enabled us to create informative data visualizations.</a:t>
            </a:r>
          </a:p>
          <a:p>
            <a:pPr marL="502208" indent="-251104" lvl="1">
              <a:lnSpc>
                <a:spcPts val="3256"/>
              </a:lnSpc>
              <a:buFont typeface="Arial"/>
              <a:buChar char="•"/>
            </a:pPr>
            <a:r>
              <a:rPr lang="en-US" sz="2326">
                <a:solidFill>
                  <a:srgbClr val="000000"/>
                </a:solidFill>
                <a:latin typeface="Open Sauce"/>
              </a:rPr>
              <a:t>Jupyter Notebook: Jupyter Notebook provided me a reproducible environment for our data analysis and modeling. It allowed us to document and share our work effectively.</a:t>
            </a:r>
          </a:p>
          <a:p>
            <a:pPr>
              <a:lnSpc>
                <a:spcPts val="3256"/>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562068" y="696529"/>
            <a:ext cx="10805641" cy="1176366"/>
          </a:xfrm>
          <a:prstGeom prst="rect">
            <a:avLst/>
          </a:prstGeom>
        </p:spPr>
        <p:txBody>
          <a:bodyPr anchor="t" rtlCol="false" tIns="0" lIns="0" bIns="0" rIns="0">
            <a:spAutoFit/>
          </a:bodyPr>
          <a:lstStyle/>
          <a:p>
            <a:pPr algn="just">
              <a:lnSpc>
                <a:spcPts val="8445"/>
              </a:lnSpc>
            </a:pPr>
            <a:r>
              <a:rPr lang="en-US" sz="7678">
                <a:solidFill>
                  <a:srgbClr val="000000"/>
                </a:solidFill>
                <a:latin typeface="Poppins Ultra-Bold"/>
              </a:rPr>
              <a:t>System Architecture</a:t>
            </a:r>
          </a:p>
        </p:txBody>
      </p:sp>
      <p:grpSp>
        <p:nvGrpSpPr>
          <p:cNvPr name="Group 4" id="4"/>
          <p:cNvGrpSpPr/>
          <p:nvPr/>
        </p:nvGrpSpPr>
        <p:grpSpPr>
          <a:xfrm rot="-10800000">
            <a:off x="9842556" y="4008770"/>
            <a:ext cx="3644202" cy="1346157"/>
            <a:chOff x="0" y="0"/>
            <a:chExt cx="1100172" cy="406400"/>
          </a:xfrm>
        </p:grpSpPr>
        <p:sp>
          <p:nvSpPr>
            <p:cNvPr name="Freeform 5" id="5"/>
            <p:cNvSpPr/>
            <p:nvPr/>
          </p:nvSpPr>
          <p:spPr>
            <a:xfrm flipH="false" flipV="false" rot="0">
              <a:off x="0" y="0"/>
              <a:ext cx="1100172" cy="406400"/>
            </a:xfrm>
            <a:custGeom>
              <a:avLst/>
              <a:gdLst/>
              <a:ahLst/>
              <a:cxnLst/>
              <a:rect r="r" b="b" t="t" l="l"/>
              <a:pathLst>
                <a:path h="406400" w="1100172">
                  <a:moveTo>
                    <a:pt x="896972" y="0"/>
                  </a:moveTo>
                  <a:lnTo>
                    <a:pt x="0" y="0"/>
                  </a:lnTo>
                  <a:lnTo>
                    <a:pt x="0" y="406400"/>
                  </a:lnTo>
                  <a:lnTo>
                    <a:pt x="896972" y="406400"/>
                  </a:lnTo>
                  <a:lnTo>
                    <a:pt x="1100172" y="203200"/>
                  </a:lnTo>
                  <a:lnTo>
                    <a:pt x="896972" y="0"/>
                  </a:lnTo>
                  <a:close/>
                </a:path>
              </a:pathLst>
            </a:custGeom>
            <a:solidFill>
              <a:srgbClr val="F6FEB4"/>
            </a:solidFill>
          </p:spPr>
        </p:sp>
        <p:sp>
          <p:nvSpPr>
            <p:cNvPr name="TextBox 6" id="6"/>
            <p:cNvSpPr txBox="true"/>
            <p:nvPr/>
          </p:nvSpPr>
          <p:spPr>
            <a:xfrm>
              <a:off x="0" y="-47625"/>
              <a:ext cx="698500" cy="454025"/>
            </a:xfrm>
            <a:prstGeom prst="rect">
              <a:avLst/>
            </a:prstGeom>
          </p:spPr>
          <p:txBody>
            <a:bodyPr anchor="ctr" rtlCol="false" tIns="44318" lIns="44318" bIns="44318" rIns="44318"/>
            <a:lstStyle/>
            <a:p>
              <a:pPr algn="ctr">
                <a:lnSpc>
                  <a:spcPts val="2659"/>
                </a:lnSpc>
              </a:pPr>
            </a:p>
          </p:txBody>
        </p:sp>
      </p:grpSp>
      <p:sp>
        <p:nvSpPr>
          <p:cNvPr name="Freeform 7" id="7"/>
          <p:cNvSpPr/>
          <p:nvPr/>
        </p:nvSpPr>
        <p:spPr>
          <a:xfrm flipH="false" flipV="false" rot="0">
            <a:off x="632548" y="2377865"/>
            <a:ext cx="8692759" cy="4998638"/>
          </a:xfrm>
          <a:custGeom>
            <a:avLst/>
            <a:gdLst/>
            <a:ahLst/>
            <a:cxnLst/>
            <a:rect r="r" b="b" t="t" l="l"/>
            <a:pathLst>
              <a:path h="4998638" w="8692759">
                <a:moveTo>
                  <a:pt x="0" y="0"/>
                </a:moveTo>
                <a:lnTo>
                  <a:pt x="8692760" y="0"/>
                </a:lnTo>
                <a:lnTo>
                  <a:pt x="8692760" y="4998638"/>
                </a:lnTo>
                <a:lnTo>
                  <a:pt x="0" y="4998638"/>
                </a:lnTo>
                <a:lnTo>
                  <a:pt x="0" y="0"/>
                </a:lnTo>
                <a:close/>
              </a:path>
            </a:pathLst>
          </a:custGeom>
          <a:blipFill>
            <a:blip r:embed="rId3"/>
            <a:stretch>
              <a:fillRect l="-2561" t="0" r="-2561" b="0"/>
            </a:stretch>
          </a:blipFill>
        </p:spPr>
      </p:sp>
      <p:sp>
        <p:nvSpPr>
          <p:cNvPr name="TextBox 8" id="8"/>
          <p:cNvSpPr txBox="true"/>
          <p:nvPr/>
        </p:nvSpPr>
        <p:spPr>
          <a:xfrm rot="0">
            <a:off x="9842556" y="6049873"/>
            <a:ext cx="7383804" cy="1244804"/>
          </a:xfrm>
          <a:prstGeom prst="rect">
            <a:avLst/>
          </a:prstGeom>
        </p:spPr>
        <p:txBody>
          <a:bodyPr anchor="t" rtlCol="false" tIns="0" lIns="0" bIns="0" rIns="0">
            <a:spAutoFit/>
          </a:bodyPr>
          <a:lstStyle/>
          <a:p>
            <a:pPr>
              <a:lnSpc>
                <a:spcPts val="3313"/>
              </a:lnSpc>
              <a:spcBef>
                <a:spcPct val="0"/>
              </a:spcBef>
            </a:pPr>
            <a:r>
              <a:rPr lang="en-US" sz="2366">
                <a:solidFill>
                  <a:srgbClr val="000000"/>
                </a:solidFill>
                <a:latin typeface="Open Sauce"/>
              </a:rPr>
              <a:t>This high-level system architecture diagram for crop prediction using machine learning involves visualizing the flow of data and processes.</a:t>
            </a:r>
          </a:p>
        </p:txBody>
      </p:sp>
      <p:sp>
        <p:nvSpPr>
          <p:cNvPr name="TextBox 9" id="9"/>
          <p:cNvSpPr txBox="true"/>
          <p:nvPr/>
        </p:nvSpPr>
        <p:spPr>
          <a:xfrm rot="0">
            <a:off x="10514650" y="4440083"/>
            <a:ext cx="2972108" cy="483532"/>
          </a:xfrm>
          <a:prstGeom prst="rect">
            <a:avLst/>
          </a:prstGeom>
        </p:spPr>
        <p:txBody>
          <a:bodyPr anchor="t" rtlCol="false" tIns="0" lIns="0" bIns="0" rIns="0">
            <a:spAutoFit/>
          </a:bodyPr>
          <a:lstStyle/>
          <a:p>
            <a:pPr>
              <a:lnSpc>
                <a:spcPts val="3504"/>
              </a:lnSpc>
            </a:pPr>
            <a:r>
              <a:rPr lang="en-US" sz="3186">
                <a:solidFill>
                  <a:srgbClr val="345800"/>
                </a:solidFill>
                <a:latin typeface="Poppins Ultra-Bold"/>
              </a:rPr>
              <a:t>FLOWCHART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328765" y="2591279"/>
            <a:ext cx="18616765" cy="5104443"/>
            <a:chOff x="0" y="0"/>
            <a:chExt cx="4903181" cy="1344380"/>
          </a:xfrm>
        </p:grpSpPr>
        <p:sp>
          <p:nvSpPr>
            <p:cNvPr name="Freeform 4" id="4"/>
            <p:cNvSpPr/>
            <p:nvPr/>
          </p:nvSpPr>
          <p:spPr>
            <a:xfrm flipH="false" flipV="false" rot="0">
              <a:off x="0" y="0"/>
              <a:ext cx="4903181" cy="1344380"/>
            </a:xfrm>
            <a:custGeom>
              <a:avLst/>
              <a:gdLst/>
              <a:ahLst/>
              <a:cxnLst/>
              <a:rect r="r" b="b" t="t" l="l"/>
              <a:pathLst>
                <a:path h="1344380" w="4903181">
                  <a:moveTo>
                    <a:pt x="0" y="0"/>
                  </a:moveTo>
                  <a:lnTo>
                    <a:pt x="4903181" y="0"/>
                  </a:lnTo>
                  <a:lnTo>
                    <a:pt x="4903181" y="1344380"/>
                  </a:lnTo>
                  <a:lnTo>
                    <a:pt x="0" y="1344380"/>
                  </a:lnTo>
                  <a:close/>
                </a:path>
              </a:pathLst>
            </a:custGeom>
            <a:solidFill>
              <a:srgbClr val="F6FEB4"/>
            </a:solidFill>
          </p:spPr>
        </p:sp>
        <p:sp>
          <p:nvSpPr>
            <p:cNvPr name="TextBox 5" id="5"/>
            <p:cNvSpPr txBox="true"/>
            <p:nvPr/>
          </p:nvSpPr>
          <p:spPr>
            <a:xfrm>
              <a:off x="0" y="-47625"/>
              <a:ext cx="812800" cy="86042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218679" y="2887210"/>
            <a:ext cx="12889903" cy="5321504"/>
          </a:xfrm>
          <a:prstGeom prst="rect">
            <a:avLst/>
          </a:prstGeom>
        </p:spPr>
        <p:txBody>
          <a:bodyPr anchor="t" rtlCol="false" tIns="0" lIns="0" bIns="0" rIns="0">
            <a:spAutoFit/>
          </a:bodyPr>
          <a:lstStyle/>
          <a:p>
            <a:pPr>
              <a:lnSpc>
                <a:spcPts val="3064"/>
              </a:lnSpc>
            </a:pPr>
            <a:r>
              <a:rPr lang="en-US" sz="2188">
                <a:solidFill>
                  <a:srgbClr val="000000"/>
                </a:solidFill>
                <a:latin typeface="Open Sauce"/>
              </a:rPr>
              <a:t> -Different Machine learning techniques are used and evaluated in agriculture for estimating the future year's crop production.</a:t>
            </a:r>
          </a:p>
          <a:p>
            <a:pPr>
              <a:lnSpc>
                <a:spcPts val="3064"/>
              </a:lnSpc>
            </a:pPr>
            <a:r>
              <a:rPr lang="en-US" sz="2188">
                <a:solidFill>
                  <a:srgbClr val="000000"/>
                </a:solidFill>
                <a:latin typeface="Open Sauce"/>
              </a:rPr>
              <a:t>-</a:t>
            </a:r>
            <a:r>
              <a:rPr lang="en-US" sz="2188">
                <a:solidFill>
                  <a:srgbClr val="000000"/>
                </a:solidFill>
                <a:latin typeface="Open Sauce"/>
              </a:rPr>
              <a:t>Our system focuses on creation of a prediction model which may be used for future prediction of crop. It presents a brief analysis of crop prediction using machine learning techniques.</a:t>
            </a:r>
          </a:p>
          <a:p>
            <a:pPr>
              <a:lnSpc>
                <a:spcPts val="3064"/>
              </a:lnSpc>
            </a:pPr>
            <a:r>
              <a:rPr lang="en-US" sz="2188">
                <a:solidFill>
                  <a:srgbClr val="000000"/>
                </a:solidFill>
                <a:latin typeface="Open Sauce"/>
              </a:rPr>
              <a:t>-The aim of proposed system is to help farmers to cultivate crop for better yield. The crops selected in this work are based on important crops from selected location. The selected crops are Rice, Jowar, Wheat, Soybeans, and Sunflower, Cotton, Sugarcane, Tobacco, Onion, Dry Chili etc.</a:t>
            </a:r>
          </a:p>
          <a:p>
            <a:pPr>
              <a:lnSpc>
                <a:spcPts val="3064"/>
              </a:lnSpc>
            </a:pPr>
            <a:r>
              <a:rPr lang="en-US" sz="2188">
                <a:solidFill>
                  <a:srgbClr val="000000"/>
                </a:solidFill>
                <a:latin typeface="Open Sauce"/>
              </a:rPr>
              <a:t>-Crop Prediction can be done using different features form the dataset. These inputs are passed to the algorithms that I have used for calculating the accuracy. These algorithms will predict crop based on present inputs.</a:t>
            </a:r>
          </a:p>
          <a:p>
            <a:pPr>
              <a:lnSpc>
                <a:spcPts val="3064"/>
              </a:lnSpc>
            </a:pPr>
          </a:p>
          <a:p>
            <a:pPr>
              <a:lnSpc>
                <a:spcPts val="3064"/>
              </a:lnSpc>
            </a:pPr>
            <a:r>
              <a:rPr lang="en-US" sz="2188">
                <a:solidFill>
                  <a:srgbClr val="000000"/>
                </a:solidFill>
                <a:latin typeface="Open Sauce"/>
              </a:rPr>
              <a:t> </a:t>
            </a:r>
          </a:p>
          <a:p>
            <a:pPr algn="ctr">
              <a:lnSpc>
                <a:spcPts val="3064"/>
              </a:lnSpc>
              <a:spcBef>
                <a:spcPct val="0"/>
              </a:spcBef>
            </a:pPr>
          </a:p>
        </p:txBody>
      </p:sp>
      <p:sp>
        <p:nvSpPr>
          <p:cNvPr name="TextBox 7" id="7"/>
          <p:cNvSpPr txBox="true"/>
          <p:nvPr/>
        </p:nvSpPr>
        <p:spPr>
          <a:xfrm rot="0">
            <a:off x="1439512" y="795353"/>
            <a:ext cx="12448237" cy="1476124"/>
          </a:xfrm>
          <a:prstGeom prst="rect">
            <a:avLst/>
          </a:prstGeom>
        </p:spPr>
        <p:txBody>
          <a:bodyPr anchor="t" rtlCol="false" tIns="0" lIns="0" bIns="0" rIns="0">
            <a:spAutoFit/>
          </a:bodyPr>
          <a:lstStyle/>
          <a:p>
            <a:pPr algn="ctr">
              <a:lnSpc>
                <a:spcPts val="10703"/>
              </a:lnSpc>
            </a:pPr>
            <a:r>
              <a:rPr lang="en-US" sz="9730">
                <a:solidFill>
                  <a:srgbClr val="000000"/>
                </a:solidFill>
                <a:latin typeface="Poppins Ultra-Bold"/>
              </a:rPr>
              <a:t>Proposed System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DAFw3Ko9Ft4</dc:identifier>
  <dcterms:modified xsi:type="dcterms:W3CDTF">2011-08-01T06:04:30Z</dcterms:modified>
  <cp:revision>1</cp:revision>
  <dc:title>Crop prediction</dc:title>
</cp:coreProperties>
</file>

<file path=docProps/thumbnail.jpeg>
</file>